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313" r:id="rId4"/>
    <p:sldId id="259" r:id="rId5"/>
    <p:sldId id="260" r:id="rId6"/>
    <p:sldId id="262" r:id="rId7"/>
    <p:sldId id="261" r:id="rId8"/>
    <p:sldId id="307" r:id="rId9"/>
    <p:sldId id="281" r:id="rId10"/>
    <p:sldId id="309" r:id="rId11"/>
    <p:sldId id="308" r:id="rId12"/>
    <p:sldId id="282" r:id="rId13"/>
    <p:sldId id="284" r:id="rId14"/>
    <p:sldId id="280" r:id="rId15"/>
    <p:sldId id="277" r:id="rId16"/>
    <p:sldId id="310" r:id="rId17"/>
    <p:sldId id="312" r:id="rId18"/>
    <p:sldId id="311" r:id="rId19"/>
    <p:sldId id="263" r:id="rId20"/>
    <p:sldId id="264" r:id="rId21"/>
    <p:sldId id="265" r:id="rId22"/>
    <p:sldId id="266" r:id="rId23"/>
    <p:sldId id="267" r:id="rId24"/>
    <p:sldId id="306" r:id="rId2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009A"/>
    <a:srgbClr val="0A0068"/>
    <a:srgbClr val="A9F173"/>
    <a:srgbClr val="12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90" d="100"/>
          <a:sy n="90" d="100"/>
        </p:scale>
        <p:origin x="82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66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73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6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8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23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2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7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14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9901-E82B-4F8D-9A3D-DE8BA369349E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43F5-3C0D-47E2-8BD8-BA481FEBC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95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image" Target="../media/image3.jpeg"/><Relationship Id="rId7" Type="http://schemas.openxmlformats.org/officeDocument/2006/relationships/slide" Target="slide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4.xml"/><Relationship Id="rId4" Type="http://schemas.openxmlformats.org/officeDocument/2006/relationships/slide" Target="slide5.xml"/><Relationship Id="rId9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image" Target="../media/image4.png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2546"/>
            <a:ext cx="9144000" cy="523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0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235670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</a:rPr>
              <a:t>Вопрос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63950"/>
            <a:ext cx="8352928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Что такое? </a:t>
            </a:r>
          </a:p>
          <a:p>
            <a:pPr algn="just"/>
            <a:r>
              <a:rPr lang="ru-RU" sz="2400" dirty="0"/>
              <a:t>Документ, направленный на оказание помощи педагогам дошкольного образования в определении содержания и форм просвещения родителей.   </a:t>
            </a:r>
          </a:p>
          <a:p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8266" y="3053735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dirty="0"/>
              <a:t>   Программа просвещения родителей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5886" y="303490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549227" y="454148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031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920" y="150524"/>
            <a:ext cx="2263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</a:rPr>
              <a:t>Вопрос 8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910" y="833552"/>
            <a:ext cx="7455458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pPr marL="0" lvl="1" algn="just"/>
            <a:r>
              <a:rPr lang="ru-RU" sz="2400" dirty="0"/>
              <a:t>Главными воспитателями ребенка в дошкольном детстве являются…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910" y="3090350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pPr marL="0" lvl="1"/>
            <a:r>
              <a:rPr lang="ru-RU" dirty="0"/>
              <a:t>  </a:t>
            </a:r>
            <a:r>
              <a:rPr lang="ru-RU" sz="2800" b="1" dirty="0"/>
              <a:t>Родители</a:t>
            </a:r>
            <a:endParaRPr lang="ru-RU" sz="2000" dirty="0"/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4679" y="3090350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634246" y="444395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403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595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95486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</a:rPr>
              <a:t>Вопрос 9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651984" y="458797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2" descr="Picture backgroun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331640" y="897363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4" y="2375156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9227" y="89293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</a:rPr>
              <a:t>Вопрос 10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2" y="93511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2" y="3055953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24907" y="4371950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9840" y="952215"/>
            <a:ext cx="7548543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endParaRPr lang="ru-RU" sz="3600" dirty="0">
              <a:solidFill>
                <a:srgbClr val="FFFF00"/>
              </a:solidFill>
            </a:endParaRPr>
          </a:p>
          <a:p>
            <a:pPr marL="0" lvl="1"/>
            <a:r>
              <a:rPr lang="ru-RU" sz="2800" dirty="0"/>
              <a:t>Основной метод изучения семей воспитанников</a:t>
            </a:r>
            <a:endParaRPr lang="ru-RU" sz="3600" dirty="0"/>
          </a:p>
          <a:p>
            <a:endParaRPr lang="ru-RU" sz="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9841" y="3047857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pPr marL="0" lvl="1"/>
            <a:r>
              <a:rPr lang="ru-RU" dirty="0"/>
              <a:t>   </a:t>
            </a:r>
            <a:r>
              <a:rPr lang="ru-RU" sz="2400" b="1" dirty="0"/>
              <a:t>Наблюдение</a:t>
            </a:r>
            <a:endParaRPr lang="ru-RU" b="1" dirty="0"/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140" y="3030754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58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9608" y="21678"/>
            <a:ext cx="5061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11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8208912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</a:p>
          <a:p>
            <a:r>
              <a:rPr lang="ru-RU" sz="2400" b="1" dirty="0"/>
              <a:t>Кто призван оказать помощь родителям для повышения психолого-педагогической культуры? </a:t>
            </a:r>
            <a:endParaRPr lang="ru-RU" sz="2400" dirty="0"/>
          </a:p>
          <a:p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5250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pPr algn="ctr"/>
            <a:r>
              <a:rPr lang="ru-RU" dirty="0"/>
              <a:t>   </a:t>
            </a:r>
            <a:r>
              <a:rPr lang="ru-RU" sz="2400" dirty="0"/>
              <a:t>Педагоги дошкольного образовательного учреждения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05250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04448" y="450605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639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0859" y="267494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cs typeface="Times New Roman"/>
              </a:rPr>
              <a:t>Вопрос 12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26" name="Управляющая кнопка: в начало 25">
            <a:hlinkClick r:id="rId4" action="ppaction://hlinksldjump" highlightClick="1"/>
          </p:cNvPr>
          <p:cNvSpPr/>
          <p:nvPr/>
        </p:nvSpPr>
        <p:spPr>
          <a:xfrm>
            <a:off x="8618175" y="450909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2" descr="Picture backgroun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331640" y="897363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9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83088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13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842493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pPr algn="just"/>
            <a:r>
              <a:rPr lang="ru-RU" dirty="0"/>
              <a:t>   Есть ли такой раздел, который рассматривает вопросы правовой и государственной поддержки семьи?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dirty="0"/>
              <a:t> Да. 5 Раздел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484263" y="449979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87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2412" y="265596"/>
            <a:ext cx="4851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14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</a:p>
          <a:p>
            <a:pPr marL="0" lvl="1" algn="just"/>
            <a:r>
              <a:rPr lang="ru-RU" sz="2400" dirty="0"/>
              <a:t>Традиционная форма проведения родительского собрания. </a:t>
            </a:r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pPr marL="0" lvl="1"/>
            <a:r>
              <a:rPr lang="ru-RU" dirty="0"/>
              <a:t>   </a:t>
            </a:r>
            <a:r>
              <a:rPr lang="ru-RU" i="1" dirty="0"/>
              <a:t>Лекция</a:t>
            </a:r>
            <a:endParaRPr lang="ru-RU" sz="1400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39685" y="458428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226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8077" y="183088"/>
            <a:ext cx="44391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15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59046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sz="2400" dirty="0">
                <a:solidFill>
                  <a:srgbClr val="FFFF00"/>
                </a:solidFill>
              </a:rPr>
              <a:t>Вставь пропущенное слово</a:t>
            </a:r>
          </a:p>
          <a:p>
            <a:endParaRPr lang="ru-RU" sz="800" dirty="0"/>
          </a:p>
          <a:p>
            <a:pPr marL="0" lvl="1" algn="just"/>
            <a:r>
              <a:rPr lang="ru-RU" dirty="0"/>
              <a:t> ….это работа, совместное действие, принятие участия в общем деле.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pPr marL="0" lvl="1"/>
            <a:r>
              <a:rPr lang="ru-RU" sz="2400" dirty="0"/>
              <a:t>Сотрудничество</a:t>
            </a:r>
            <a:endParaRPr lang="ru-RU" dirty="0"/>
          </a:p>
          <a:p>
            <a:endParaRPr lang="ru-RU" sz="8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39685" y="460094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013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6349" y="201400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16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39685" y="458797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2" descr="Picture backgroun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331640" y="897363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08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0410"/>
            <a:ext cx="9144001" cy="517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904208" y="10342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7215667" y="452897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7627844" y="518784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6084168" y="188081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8" action="ppaction://hlinksldjump"/>
          </p:cNvPr>
          <p:cNvSpPr/>
          <p:nvPr/>
        </p:nvSpPr>
        <p:spPr>
          <a:xfrm>
            <a:off x="6673405" y="1902050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9" action="ppaction://hlinksldjump"/>
          </p:cNvPr>
          <p:cNvSpPr/>
          <p:nvPr/>
        </p:nvSpPr>
        <p:spPr>
          <a:xfrm>
            <a:off x="7193923" y="188081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/>
          </p:cNvPr>
          <p:cNvSpPr/>
          <p:nvPr/>
        </p:nvSpPr>
        <p:spPr>
          <a:xfrm>
            <a:off x="7164288" y="2571750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/>
          </p:cNvPr>
          <p:cNvSpPr/>
          <p:nvPr/>
        </p:nvSpPr>
        <p:spPr>
          <a:xfrm>
            <a:off x="6084168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10" action="ppaction://hlinksldjump"/>
          </p:cNvPr>
          <p:cNvSpPr/>
          <p:nvPr/>
        </p:nvSpPr>
        <p:spPr>
          <a:xfrm>
            <a:off x="5437170" y="3363838"/>
            <a:ext cx="57498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Click r:id="" action="ppaction://noaction"/>
          </p:cNvPr>
          <p:cNvSpPr/>
          <p:nvPr/>
        </p:nvSpPr>
        <p:spPr>
          <a:xfrm>
            <a:off x="6660232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Click r:id="rId10" action="ppaction://hlinksldjump"/>
          </p:cNvPr>
          <p:cNvSpPr/>
          <p:nvPr/>
        </p:nvSpPr>
        <p:spPr>
          <a:xfrm>
            <a:off x="7164288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5514" y="448276"/>
            <a:ext cx="871296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игры</a:t>
            </a:r>
            <a:endParaRPr lang="ru-RU" sz="2800" b="1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Всего в игре 20 вопросов, за каждый начисляется 10 баллов.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Баллы ставятся за правильные ответы на вопросы.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Задача каждой команды – набрать как можно больше баллов.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Вопросы выбирает капитан команды.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Если команда не отвечает на выбранный вопрос, то право ответа переходит к следующей команде.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В рубрике «Кот в мешке» принимают участие обе команды. </a:t>
            </a:r>
          </a:p>
        </p:txBody>
      </p:sp>
    </p:spTree>
    <p:extLst>
      <p:ext uri="{BB962C8B-B14F-4D97-AF65-F5344CB8AC3E}">
        <p14:creationId xmlns:p14="http://schemas.microsoft.com/office/powerpoint/2010/main" val="186923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1348" y="234790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17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3483" y="3360306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endParaRPr lang="ru-RU" sz="2400" b="1" dirty="0"/>
          </a:p>
          <a:p>
            <a:endParaRPr lang="ru-RU" sz="1100" dirty="0"/>
          </a:p>
          <a:p>
            <a:r>
              <a:rPr lang="ru-RU" dirty="0">
                <a:solidFill>
                  <a:schemeClr val="bg1"/>
                </a:solidFill>
              </a:rPr>
              <a:t>   …её содержанию, формам и методам.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3482" y="3364992"/>
            <a:ext cx="4464497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570702" y="4495083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3702" y="1108693"/>
            <a:ext cx="8170745" cy="18145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Продолжите фразу</a:t>
            </a:r>
            <a:endParaRPr lang="ru-RU" sz="2400" b="1" dirty="0"/>
          </a:p>
          <a:p>
            <a:pPr algn="just"/>
            <a:endParaRPr lang="ru-RU" sz="1100" dirty="0"/>
          </a:p>
          <a:p>
            <a:pPr algn="just"/>
            <a:r>
              <a:rPr lang="ru-RU" dirty="0">
                <a:solidFill>
                  <a:srgbClr val="FFFF00"/>
                </a:solidFill>
              </a:rPr>
              <a:t>  </a:t>
            </a:r>
            <a:r>
              <a:rPr lang="ru-RU" sz="2400" dirty="0">
                <a:solidFill>
                  <a:schemeClr val="bg1"/>
                </a:solidFill>
              </a:rPr>
              <a:t>Второй раздел посвящен характеристике процесса просветительской работы с родителями….. </a:t>
            </a:r>
          </a:p>
        </p:txBody>
      </p:sp>
    </p:spTree>
    <p:extLst>
      <p:ext uri="{BB962C8B-B14F-4D97-AF65-F5344CB8AC3E}">
        <p14:creationId xmlns:p14="http://schemas.microsoft.com/office/powerpoint/2010/main" val="59024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95485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18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385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1100" dirty="0"/>
          </a:p>
          <a:p>
            <a:pPr marL="0" lvl="1"/>
            <a:r>
              <a:rPr lang="ru-RU" sz="2400" b="1" dirty="0">
                <a:solidFill>
                  <a:srgbClr val="FFFF00"/>
                </a:solidFill>
              </a:rPr>
              <a:t>  </a:t>
            </a:r>
            <a:r>
              <a:rPr lang="ru-RU" sz="2400" b="1" dirty="0"/>
              <a:t>Анкета</a:t>
            </a:r>
            <a:endParaRPr lang="ru-RU" b="1" dirty="0"/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1312" y="36385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532440" y="459265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060670"/>
            <a:ext cx="7848872" cy="20871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Что такое? </a:t>
            </a:r>
          </a:p>
          <a:p>
            <a:pPr algn="just"/>
            <a:endParaRPr lang="ru-RU" sz="1100" dirty="0"/>
          </a:p>
          <a:p>
            <a:pPr marL="0" lvl="1" algn="just"/>
            <a:r>
              <a:rPr lang="ru-RU" dirty="0">
                <a:solidFill>
                  <a:srgbClr val="FFFF00"/>
                </a:solidFill>
              </a:rPr>
              <a:t>  </a:t>
            </a:r>
            <a:r>
              <a:rPr lang="ru-RU" dirty="0"/>
              <a:t>… - это опросный лист для получения каких-либо сведений о том, кто его заполняет, или для получения ответов на вопросы, составленные по </a:t>
            </a:r>
            <a:r>
              <a:rPr lang="ru-RU"/>
              <a:t>определенной программе.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6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2507" y="108568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19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Четвертый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8284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532440" y="453432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151" y="787074"/>
            <a:ext cx="8418497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/>
              <a:t> </a:t>
            </a:r>
            <a:r>
              <a:rPr lang="ru-RU" sz="2400" b="1" dirty="0">
                <a:solidFill>
                  <a:srgbClr val="FFFF00"/>
                </a:solidFill>
              </a:rPr>
              <a:t>Вопрос: 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Этот раздел содержит информацию об особенностях социализации, обучения, воспитания, лечения, </a:t>
            </a:r>
            <a:r>
              <a:rPr lang="ru-RU" sz="2400" dirty="0" err="1">
                <a:solidFill>
                  <a:schemeClr val="bg1"/>
                </a:solidFill>
              </a:rPr>
              <a:t>абилитации</a:t>
            </a:r>
            <a:r>
              <a:rPr lang="ru-RU" sz="2400" dirty="0">
                <a:solidFill>
                  <a:schemeClr val="bg1"/>
                </a:solidFill>
              </a:rPr>
              <a:t> и реабилитации детей с ограниченными возможностями здоровья (далее – ОВЗ), в том числе детей инвалидов</a:t>
            </a:r>
          </a:p>
        </p:txBody>
      </p:sp>
    </p:spTree>
    <p:extLst>
      <p:ext uri="{BB962C8B-B14F-4D97-AF65-F5344CB8AC3E}">
        <p14:creationId xmlns:p14="http://schemas.microsoft.com/office/powerpoint/2010/main" val="193193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5292" y="183088"/>
            <a:ext cx="2109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Вопрос 20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04483" y="458797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2" descr="Picture backgroun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331640" y="897363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97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---W-O-R-K----\2018\04.19 Гильфанова. Своя игра\слайды\S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8051" y="293179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УЧАСТИЕ!</a:t>
            </a:r>
          </a:p>
        </p:txBody>
      </p:sp>
    </p:spTree>
    <p:extLst>
      <p:ext uri="{BB962C8B-B14F-4D97-AF65-F5344CB8AC3E}">
        <p14:creationId xmlns:p14="http://schemas.microsoft.com/office/powerpoint/2010/main" val="20388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5173909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7224"/>
              </p:ext>
            </p:extLst>
          </p:nvPr>
        </p:nvGraphicFramePr>
        <p:xfrm>
          <a:off x="1609715" y="533142"/>
          <a:ext cx="5616623" cy="4107623"/>
        </p:xfrm>
        <a:graphic>
          <a:graphicData uri="http://schemas.openxmlformats.org/drawingml/2006/table">
            <a:tbl>
              <a:tblPr>
                <a:solidFill>
                  <a:srgbClr val="0070C0"/>
                </a:solidFill>
                <a:tableStyleId>{5C22544A-7EE6-4342-B048-85BDC9FD1C3A}</a:tableStyleId>
              </a:tblPr>
              <a:tblGrid>
                <a:gridCol w="1416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3" action="ppaction://hlinksldjump"/>
                        </a:rPr>
                        <a:t>1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4" action="ppaction://hlinksldjump"/>
                        </a:rPr>
                        <a:t>2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5" action="ppaction://hlinksldjump"/>
                        </a:rPr>
                        <a:t>3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6" action="ppaction://hlinksldjump"/>
                        </a:rPr>
                        <a:t>4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7" action="ppaction://hlinksldjump"/>
                        </a:rPr>
                        <a:t>5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8" action="ppaction://hlinksldjump"/>
                        </a:rPr>
                        <a:t>6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9" action="ppaction://hlinksldjump"/>
                        </a:rPr>
                        <a:t>7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0" action="ppaction://hlinksldjump"/>
                        </a:rPr>
                        <a:t>8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1" action="ppaction://hlinksldjump"/>
                        </a:rPr>
                        <a:t>9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2" action="ppaction://hlinksldjump"/>
                        </a:rPr>
                        <a:t>10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3" action="ppaction://hlinksldjump"/>
                        </a:rPr>
                        <a:t>11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  <a:hlinkClick r:id="rId14" action="ppaction://hlinksldjump"/>
                        </a:rPr>
                        <a:t>12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5" action="ppaction://hlinksldjump"/>
                        </a:rPr>
                        <a:t>13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6" action="ppaction://hlinksldjump"/>
                        </a:rPr>
                        <a:t>14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7" action="ppaction://hlinksldjump"/>
                        </a:rPr>
                        <a:t>15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8" action="ppaction://hlinksldjump"/>
                        </a:rPr>
                        <a:t>16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19" action="ppaction://hlinksldjump"/>
                        </a:rPr>
                        <a:t>17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0" action="ppaction://hlinksldjump"/>
                        </a:rPr>
                        <a:t>18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1" action="ppaction://hlinksldjump"/>
                        </a:rPr>
                        <a:t>19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2" action="ppaction://hlinksldjump"/>
                        </a:rPr>
                        <a:t>20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904208" y="10342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в начало 22">
            <a:hlinkClick r:id="rId23" action="ppaction://hlinksldjump" highlightClick="1"/>
          </p:cNvPr>
          <p:cNvSpPr/>
          <p:nvPr/>
        </p:nvSpPr>
        <p:spPr>
          <a:xfrm>
            <a:off x="8449067" y="465483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95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6062" y="160744"/>
            <a:ext cx="46434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</a:rPr>
              <a:t>Вопрос 1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7560840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Что такое?</a:t>
            </a:r>
            <a:endParaRPr lang="ru-RU" sz="2800" dirty="0"/>
          </a:p>
          <a:p>
            <a:pPr algn="just"/>
            <a:r>
              <a:rPr lang="ru-RU" sz="2400" dirty="0"/>
              <a:t>– социальный институт воспитания, в котором осуществляется преемственность поколений, развитие личности и социализация детей, передача семейных ценностей и стереотипов поведения.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385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sz="2000" b="1" dirty="0"/>
              <a:t>   </a:t>
            </a:r>
            <a:r>
              <a:rPr lang="ru-RU" sz="3200" b="1" dirty="0"/>
              <a:t>Семья</a:t>
            </a:r>
            <a:endParaRPr lang="ru-RU" sz="2000" b="1" dirty="0"/>
          </a:p>
        </p:txBody>
      </p:sp>
      <p:sp>
        <p:nvSpPr>
          <p:cNvPr id="6" name="Управляющая кнопка: в начало 5">
            <a:hlinkClick r:id="rId4" action="ppaction://hlinksldjump" highlightClick="1"/>
          </p:cNvPr>
          <p:cNvSpPr/>
          <p:nvPr/>
        </p:nvSpPr>
        <p:spPr>
          <a:xfrm>
            <a:off x="8639686" y="4602435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4073" y="3637409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52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115616" y="627534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27585" y="2632299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Управляющая кнопка: в начало 13">
            <a:hlinkClick r:id="rId5" action="ppaction://hlinksldjump" highlightClick="1"/>
          </p:cNvPr>
          <p:cNvSpPr/>
          <p:nvPr/>
        </p:nvSpPr>
        <p:spPr>
          <a:xfrm>
            <a:off x="8466395" y="4563056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87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95486"/>
            <a:ext cx="1976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16248"/>
            <a:ext cx="8496944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Что такое? </a:t>
            </a:r>
          </a:p>
          <a:p>
            <a:pPr algn="just"/>
            <a:r>
              <a:rPr lang="ru-RU" sz="2400" dirty="0"/>
              <a:t>Целенаправленный процесс активизации воспитательного потенциала семьи, передачи родителям структурированной, тщательно подобранной информации по вопросам здоровья, развития, воспитания и взаимоотношений с ребенком в семье.</a:t>
            </a:r>
            <a:r>
              <a:rPr lang="ru-RU" sz="2400" b="1" dirty="0"/>
              <a:t>  </a:t>
            </a:r>
          </a:p>
          <a:p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385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endParaRPr lang="en-US" sz="2400" b="1" dirty="0">
              <a:solidFill>
                <a:srgbClr val="FFFF00"/>
              </a:solidFill>
            </a:endParaRPr>
          </a:p>
          <a:p>
            <a:endParaRPr lang="ru-RU" sz="1100" dirty="0"/>
          </a:p>
          <a:p>
            <a:pPr algn="ctr"/>
            <a:r>
              <a:rPr lang="ru-RU" sz="2400" b="1" dirty="0"/>
              <a:t>Педагогическое просвещение родителей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460432" y="448076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640293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47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95486"/>
            <a:ext cx="1976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939517"/>
            <a:ext cx="8458951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</a:t>
            </a:r>
            <a:r>
              <a:rPr lang="ru-RU" sz="2400" b="1" dirty="0"/>
              <a:t>Выбери вариант ответа</a:t>
            </a:r>
          </a:p>
          <a:p>
            <a:pPr algn="just"/>
            <a:r>
              <a:rPr lang="ru-RU" sz="2400" dirty="0"/>
              <a:t>В каком году началась апробация программы просвещения родителей? </a:t>
            </a:r>
          </a:p>
          <a:p>
            <a:r>
              <a:rPr lang="ru-RU" sz="2400" dirty="0"/>
              <a:t>А. 2022 год </a:t>
            </a:r>
          </a:p>
          <a:p>
            <a:r>
              <a:rPr lang="ru-RU" sz="2400" dirty="0"/>
              <a:t>Б. 2023 год </a:t>
            </a:r>
          </a:p>
          <a:p>
            <a:r>
              <a:rPr lang="ru-RU" sz="2400" dirty="0"/>
              <a:t>В. 2024 год  </a:t>
            </a:r>
            <a:endParaRPr lang="ru-RU" dirty="0"/>
          </a:p>
          <a:p>
            <a:r>
              <a:rPr lang="ru-RU" dirty="0"/>
              <a:t>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08716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sz="2400" b="1" dirty="0"/>
              <a:t>  </a:t>
            </a:r>
          </a:p>
          <a:p>
            <a:r>
              <a:rPr lang="ru-RU" dirty="0"/>
              <a:t> Б. 2023 год </a:t>
            </a:r>
          </a:p>
          <a:p>
            <a:r>
              <a:rPr lang="ru-RU" dirty="0"/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Управляющая кнопка: в начало 12">
            <a:hlinkClick r:id="rId4" action="ppaction://hlinksldjump" highlightClick="1"/>
          </p:cNvPr>
          <p:cNvSpPr/>
          <p:nvPr/>
        </p:nvSpPr>
        <p:spPr>
          <a:xfrm>
            <a:off x="8639685" y="463765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608716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81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95486"/>
            <a:ext cx="1976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5: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8472630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Вставь нужную цифру </a:t>
            </a:r>
            <a:r>
              <a:rPr lang="ru-RU" sz="2400" b="1" dirty="0"/>
              <a:t>  </a:t>
            </a:r>
          </a:p>
          <a:p>
            <a:r>
              <a:rPr lang="ru-RU" sz="2400" dirty="0"/>
              <a:t>Программа просвещения родителей состоит из пояснительной записки и ……. разделов. </a:t>
            </a:r>
          </a:p>
          <a:p>
            <a:r>
              <a:rPr lang="ru-RU" sz="2400" dirty="0"/>
              <a:t>А. 8</a:t>
            </a:r>
          </a:p>
          <a:p>
            <a:r>
              <a:rPr lang="ru-RU" sz="2400" dirty="0"/>
              <a:t>Б. 5</a:t>
            </a:r>
          </a:p>
          <a:p>
            <a:r>
              <a:rPr lang="ru-RU" sz="2400" dirty="0"/>
              <a:t>В. 3 </a:t>
            </a:r>
          </a:p>
          <a:p>
            <a:r>
              <a:rPr lang="ru-RU" sz="2400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547925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ru-RU" sz="2400" b="1" dirty="0"/>
              <a:t>А. 8</a:t>
            </a:r>
          </a:p>
          <a:p>
            <a:endParaRPr lang="ru-RU" sz="1100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531957" y="4574813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547925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30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639685" y="4524441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2" descr="Picture background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2041" r="1890" b="3423"/>
          <a:stretch/>
        </p:blipFill>
        <p:spPr bwMode="auto">
          <a:xfrm>
            <a:off x="1331640" y="897363"/>
            <a:ext cx="6602887" cy="360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5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Экран (16:9)</PresentationFormat>
  <Paragraphs>167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2021-10-02T11:08:46Z</dcterms:created>
  <dcterms:modified xsi:type="dcterms:W3CDTF">2024-12-18T16:43:51Z</dcterms:modified>
</cp:coreProperties>
</file>