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9" r:id="rId3"/>
    <p:sldId id="301" r:id="rId4"/>
    <p:sldId id="315" r:id="rId5"/>
    <p:sldId id="302" r:id="rId6"/>
    <p:sldId id="303" r:id="rId7"/>
    <p:sldId id="304" r:id="rId8"/>
    <p:sldId id="312" r:id="rId9"/>
    <p:sldId id="298" r:id="rId10"/>
    <p:sldId id="297" r:id="rId11"/>
    <p:sldId id="294" r:id="rId12"/>
    <p:sldId id="317" r:id="rId13"/>
    <p:sldId id="318" r:id="rId14"/>
    <p:sldId id="319" r:id="rId15"/>
    <p:sldId id="320" r:id="rId16"/>
    <p:sldId id="286" r:id="rId17"/>
    <p:sldId id="290" r:id="rId18"/>
    <p:sldId id="308" r:id="rId19"/>
    <p:sldId id="309" r:id="rId20"/>
    <p:sldId id="310" r:id="rId21"/>
    <p:sldId id="311" r:id="rId22"/>
    <p:sldId id="316" r:id="rId23"/>
    <p:sldId id="267" r:id="rId24"/>
    <p:sldId id="271" r:id="rId25"/>
    <p:sldId id="270" r:id="rId26"/>
    <p:sldId id="273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305" r:id="rId37"/>
    <p:sldId id="284" r:id="rId38"/>
    <p:sldId id="288" r:id="rId39"/>
    <p:sldId id="313" r:id="rId40"/>
    <p:sldId id="314" r:id="rId41"/>
    <p:sldId id="299" r:id="rId42"/>
    <p:sldId id="300" r:id="rId43"/>
    <p:sldId id="266" r:id="rId44"/>
    <p:sldId id="321" r:id="rId45"/>
    <p:sldId id="322" r:id="rId4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4680093-CAD6-4B3C-9FB9-4874EB85A345}">
          <p14:sldIdLst>
            <p14:sldId id="256"/>
            <p14:sldId id="269"/>
            <p14:sldId id="301"/>
            <p14:sldId id="315"/>
            <p14:sldId id="302"/>
            <p14:sldId id="303"/>
            <p14:sldId id="304"/>
            <p14:sldId id="312"/>
            <p14:sldId id="298"/>
            <p14:sldId id="297"/>
            <p14:sldId id="294"/>
            <p14:sldId id="317"/>
            <p14:sldId id="318"/>
            <p14:sldId id="319"/>
            <p14:sldId id="320"/>
            <p14:sldId id="286"/>
            <p14:sldId id="290"/>
            <p14:sldId id="308"/>
            <p14:sldId id="309"/>
            <p14:sldId id="310"/>
            <p14:sldId id="311"/>
            <p14:sldId id="316"/>
            <p14:sldId id="267"/>
            <p14:sldId id="271"/>
            <p14:sldId id="270"/>
            <p14:sldId id="273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305"/>
            <p14:sldId id="284"/>
            <p14:sldId id="288"/>
            <p14:sldId id="313"/>
            <p14:sldId id="314"/>
          </p14:sldIdLst>
        </p14:section>
        <p14:section name="Раздел без заголовка" id="{C809D9F2-3876-432D-A65C-CD7E70D5DDBE}">
          <p14:sldIdLst>
            <p14:sldId id="299"/>
            <p14:sldId id="300"/>
            <p14:sldId id="266"/>
            <p14:sldId id="321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5" autoAdjust="0"/>
    <p:restoredTop sz="94660"/>
  </p:normalViewPr>
  <p:slideViewPr>
    <p:cSldViewPr>
      <p:cViewPr varScale="1">
        <p:scale>
          <a:sx n="83" d="100"/>
          <a:sy n="83" d="100"/>
        </p:scale>
        <p:origin x="9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2E809-288D-47DE-8CD0-9B78EE1310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74E12-A482-4A9A-B55B-C45318500885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6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E52F2-C8C7-41FD-B60F-EA41640987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9FA0-455F-489B-8E05-C78199F4DA88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>
                <a:solidFill>
                  <a:srgbClr val="C0E474"/>
                </a:solidFill>
                <a:latin typeface="Arial" pitchFamily="34" charset="0"/>
                <a:cs typeface="Arial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>
                <a:solidFill>
                  <a:srgbClr val="C0E474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5206A-588C-4318-A8D2-F363E959C1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83DEC-EB63-461F-BCA3-EFB7FCFB8BAB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13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BDD5A-265D-4643-A4DC-1730279C7B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D2963-BF94-4E58-A3B4-196CF2BE4ACA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7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>
                <a:solidFill>
                  <a:srgbClr val="C0E474"/>
                </a:solidFill>
                <a:latin typeface="Arial" pitchFamily="34" charset="0"/>
                <a:cs typeface="Arial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>
                <a:solidFill>
                  <a:srgbClr val="C0E474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2A768-14F8-4F05-865D-145BC2532E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FFB9F-81EF-4A0E-AB99-086F011B9471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59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0C753-9C21-4C9F-866B-16864EEE5B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5F362-11BD-43F1-B507-6A3D11B812D2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08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AAF93-FC4D-4F7B-9289-C3E718C9BB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88B0-351D-4BEB-B934-63664260059C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92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D175-53B1-4FF6-8505-89B304837F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F662C-504A-4D9E-9922-6BB506F409C9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09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6321" y="1638402"/>
            <a:ext cx="3831590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F9BAEA-8EC8-4B8D-A8A0-E57383EDEF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85373724-80F8-4365-9E38-723A293B4387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EA67E-573E-4FFB-93C9-9802CA3C32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96FE-435F-4F45-8008-06C8EB8AE847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6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808F9-A51D-4D4F-8331-89AEA97865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93541-EC76-4774-908E-79807066A5FD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0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D4CA6-254B-48AF-B803-C84117252D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C84F-14E1-43D0-950E-23C69740795A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6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2842B-5C65-4A10-9414-FA5BB505D4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C39BF-A5CC-40CE-A75F-2E573AE60C38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4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46CD2-437E-497E-8443-01AA235B6F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2FE39-37D5-4F03-94E8-D94C9DFAB27A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3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17BCB-E646-4811-BCBC-9CB11F1F46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FCE5-47A6-47A2-ADA8-76950DA72218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2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6883E-0AFA-441B-AABD-9E55EF0288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EEE1-B7A1-4EBA-B2AD-BC6C9424A19F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9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BA7C-21BD-487F-A59E-FA96D897AE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8A857-2558-4D11-9F52-61F5E06A1AD5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5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431864-781B-4F34-80A3-EBE6F40AD674}" type="datetimeFigureOut">
              <a:rPr lang="ru-RU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6FE652-6A9F-4C2A-B81F-A3702858A7C4}" type="slidenum">
              <a:rPr lang="ru-RU" altLang="ru-RU">
                <a:solidFill>
                  <a:srgbClr val="90C226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90C22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5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&#1059;&#1052;&#1050;.docx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95288" y="188912"/>
            <a:ext cx="8229600" cy="1439887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</a:rPr>
              <a:t/>
            </a:r>
            <a:br>
              <a:rPr lang="ru-RU" altLang="ru-RU" sz="1800" b="1" dirty="0" smtClean="0">
                <a:solidFill>
                  <a:srgbClr val="002060"/>
                </a:solidFill>
              </a:rPr>
            </a:br>
            <a:r>
              <a:rPr lang="ru-RU" altLang="ru-RU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МУНИЦИПАЛЬНОЕ ДОШКОЛЬНОЕ ОБРАЗОВАТЕЛЬНОЕ УЧРЕЖДЕНИЕ</a:t>
            </a:r>
            <a:br>
              <a:rPr lang="ru-RU" altLang="ru-RU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«ДЕТСКИЙ САД № 5»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3195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ПЕДАГОГИЧЕСКИЙ СОВЕТ № 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2</a:t>
            </a:r>
            <a:endParaRPr lang="ru-RU" sz="2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«Особенности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содержания и реализации ФОП ДО»</a:t>
            </a:r>
            <a:endParaRPr lang="ru-RU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Ярославль, 2024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3888432" cy="619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0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49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«Речевое развитие»</a:t>
            </a:r>
            <a:endParaRPr lang="ru-RU" alt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472112"/>
          </a:xfrm>
        </p:spPr>
        <p:txBody>
          <a:bodyPr rtlCol="0">
            <a:normAutofit fontScale="400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5500" b="1" dirty="0" smtClean="0">
                <a:solidFill>
                  <a:srgbClr val="002060"/>
                </a:solidFill>
              </a:rPr>
              <a:t>2 - </a:t>
            </a:r>
            <a:r>
              <a:rPr lang="ru-RU" sz="5500" b="1" dirty="0">
                <a:solidFill>
                  <a:srgbClr val="002060"/>
                </a:solidFill>
              </a:rPr>
              <a:t>3 </a:t>
            </a:r>
            <a:r>
              <a:rPr lang="ru-RU" sz="5500" b="1" dirty="0" smtClean="0">
                <a:solidFill>
                  <a:srgbClr val="002060"/>
                </a:solidFill>
              </a:rPr>
              <a:t>года</a:t>
            </a:r>
            <a:endParaRPr lang="ru-RU" sz="55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5500" b="1" i="1" dirty="0">
                <a:solidFill>
                  <a:srgbClr val="FF0000"/>
                </a:solidFill>
              </a:rPr>
              <a:t>Звуковая культура речи:</a:t>
            </a:r>
            <a:endParaRPr lang="ru-RU" sz="55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5500" b="1" dirty="0">
                <a:solidFill>
                  <a:srgbClr val="002060"/>
                </a:solidFill>
              </a:rPr>
              <a:t>Педагог поощряет детей использовать разные по сложности слова, воспроизводить ритм слова, формирует умение детей не пропускать слоги в словах, выражать свое отношение к предмету разговора при помощи разнообразных вербальных и невербальных средств. У детей проявляется эмоциональная непроизвольная выразительность речи</a:t>
            </a:r>
            <a:r>
              <a:rPr lang="ru-RU" sz="5500" b="1" dirty="0" smtClean="0">
                <a:solidFill>
                  <a:srgbClr val="002060"/>
                </a:solidFill>
              </a:rPr>
              <a:t>.</a:t>
            </a:r>
            <a:endParaRPr lang="ru-RU" sz="55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5500" b="1" i="1" dirty="0">
                <a:solidFill>
                  <a:srgbClr val="FF0000"/>
                </a:solidFill>
              </a:rPr>
              <a:t>Грамматический строй речи:</a:t>
            </a:r>
            <a:endParaRPr lang="ru-RU" sz="55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5500" b="1" dirty="0">
                <a:solidFill>
                  <a:srgbClr val="002060"/>
                </a:solidFill>
              </a:rPr>
              <a:t>Педагог помогает детям овладеть умением правильно использовать большинство уменьшительно-ласкательных суффиксов; поощряет словотворчество</a:t>
            </a:r>
            <a:r>
              <a:rPr lang="ru-RU" sz="5500" b="1" dirty="0" smtClean="0">
                <a:solidFill>
                  <a:srgbClr val="002060"/>
                </a:solidFill>
              </a:rPr>
              <a:t>.</a:t>
            </a:r>
            <a:endParaRPr lang="ru-RU" sz="55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5500" b="1" i="1" dirty="0">
                <a:solidFill>
                  <a:srgbClr val="FF0000"/>
                </a:solidFill>
              </a:rPr>
              <a:t>Интерес к художественной литературе:</a:t>
            </a:r>
            <a:endParaRPr lang="ru-RU" sz="55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5500" b="1" dirty="0" smtClean="0">
                <a:solidFill>
                  <a:srgbClr val="002060"/>
                </a:solidFill>
              </a:rPr>
              <a:t>отвечать </a:t>
            </a:r>
            <a:r>
              <a:rPr lang="ru-RU" sz="5500" b="1" dirty="0">
                <a:solidFill>
                  <a:srgbClr val="002060"/>
                </a:solidFill>
              </a:rPr>
              <a:t>на вопросы по содержанию прочитанных </a:t>
            </a:r>
            <a:r>
              <a:rPr lang="ru-RU" sz="5500" b="1" dirty="0" smtClean="0">
                <a:solidFill>
                  <a:srgbClr val="002060"/>
                </a:solidFill>
              </a:rPr>
              <a:t>произведений</a:t>
            </a:r>
            <a:endParaRPr lang="ru-RU" sz="55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55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7345188" cy="10382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«Речевое развитие»</a:t>
            </a:r>
            <a:endParaRPr lang="ru-RU" alt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836712"/>
            <a:ext cx="8642350" cy="5687913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 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8000" b="1" dirty="0" smtClean="0">
                <a:solidFill>
                  <a:srgbClr val="002060"/>
                </a:solidFill>
              </a:rPr>
              <a:t>3 - 4 года</a:t>
            </a:r>
            <a:endParaRPr lang="ru-RU" altLang="ru-RU" sz="8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8000" b="1" dirty="0">
                <a:solidFill>
                  <a:srgbClr val="FF0000"/>
                </a:solidFill>
              </a:rPr>
              <a:t>Звуковая культура речи: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8000" b="1" dirty="0">
                <a:solidFill>
                  <a:srgbClr val="002060"/>
                </a:solidFill>
              </a:rPr>
              <a:t>-развивать умение правильно произносить гласные звуки; твердые и мягкие согласные звуки;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8000" b="1" dirty="0">
                <a:solidFill>
                  <a:srgbClr val="002060"/>
                </a:solidFill>
              </a:rPr>
              <a:t>-совершенствует умение детей воспроизводить ритм стихотворения</a:t>
            </a:r>
            <a:r>
              <a:rPr lang="ru-RU" altLang="ru-RU" sz="8000" b="1" dirty="0" smtClean="0">
                <a:solidFill>
                  <a:srgbClr val="002060"/>
                </a:solidFill>
              </a:rPr>
              <a:t>.</a:t>
            </a:r>
            <a:endParaRPr lang="ru-RU" altLang="ru-RU" sz="8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8000" b="1" dirty="0" smtClean="0">
                <a:solidFill>
                  <a:srgbClr val="FF0000"/>
                </a:solidFill>
              </a:rPr>
              <a:t>Грамматический </a:t>
            </a:r>
            <a:r>
              <a:rPr lang="ru-RU" altLang="ru-RU" sz="8000" b="1" dirty="0">
                <a:solidFill>
                  <a:srgbClr val="FF0000"/>
                </a:solidFill>
              </a:rPr>
              <a:t>строй речи: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8000" b="1" dirty="0">
                <a:solidFill>
                  <a:srgbClr val="002060"/>
                </a:solidFill>
              </a:rPr>
              <a:t>Закреплять у детей умения образовывать повелительную форму глаголов, использовать приставочный способ для образования глаголов, знакомить детей с образованием звукоподражательных глаголов. Совершенствовать у детей умение пользоваться в речи разными способами словообразования</a:t>
            </a:r>
            <a:r>
              <a:rPr lang="ru-RU" altLang="ru-RU" sz="8000" b="1" dirty="0" smtClean="0">
                <a:solidFill>
                  <a:srgbClr val="002060"/>
                </a:solidFill>
              </a:rPr>
              <a:t>.</a:t>
            </a:r>
            <a:endParaRPr lang="ru-RU" altLang="ru-RU" sz="8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8000" b="1" dirty="0">
                <a:solidFill>
                  <a:srgbClr val="FF0000"/>
                </a:solidFill>
              </a:rPr>
              <a:t>Подготовка детей к обучению грамоте: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8000" b="1" dirty="0">
                <a:solidFill>
                  <a:srgbClr val="002060"/>
                </a:solidFill>
              </a:rPr>
              <a:t>-формировать умение вслушиваться в звучание слова, знакомить детей с терминами «слово», «звук» в практическом плане</a:t>
            </a:r>
            <a:r>
              <a:rPr lang="ru-RU" altLang="ru-RU" sz="8000" b="1" dirty="0" smtClean="0">
                <a:solidFill>
                  <a:srgbClr val="002060"/>
                </a:solidFill>
              </a:rPr>
              <a:t>.</a:t>
            </a:r>
            <a:endParaRPr lang="ru-RU" altLang="ru-RU" sz="8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8000" b="1" dirty="0">
                <a:solidFill>
                  <a:srgbClr val="FF0000"/>
                </a:solidFill>
              </a:rPr>
              <a:t>Интерес к художественной литературе: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8000" b="1" dirty="0">
                <a:solidFill>
                  <a:srgbClr val="002060"/>
                </a:solidFill>
              </a:rPr>
              <a:t>-поддерживать положительные эмоциональные проявления (улыбки, смех, жесты) детей в процессе совместного слушания художественных произведений.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altLang="ru-RU" sz="8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altLang="ru-RU" sz="2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6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7345188" cy="10382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2800" b="1" dirty="0" smtClean="0">
                <a:solidFill>
                  <a:srgbClr val="C00000"/>
                </a:solidFill>
              </a:rPr>
            </a:br>
            <a:r>
              <a:rPr lang="ru-RU" altLang="ru-RU" sz="2800" b="1" dirty="0" smtClean="0">
                <a:solidFill>
                  <a:srgbClr val="C00000"/>
                </a:solidFill>
              </a:rPr>
              <a:t>«Речевое развитие»</a:t>
            </a:r>
            <a:endParaRPr lang="ru-RU" alt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4" y="404664"/>
            <a:ext cx="8785671" cy="6119961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7200" b="1" dirty="0">
                <a:solidFill>
                  <a:srgbClr val="002060"/>
                </a:solidFill>
              </a:rPr>
              <a:t>От 4 лет до 5 лет</a:t>
            </a:r>
            <a:r>
              <a:rPr lang="ru-RU" sz="7200" b="1" dirty="0" smtClean="0">
                <a:solidFill>
                  <a:srgbClr val="002060"/>
                </a:solidFill>
              </a:rPr>
              <a:t>.</a:t>
            </a:r>
            <a:endParaRPr lang="ru-RU" sz="7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7200" b="1" i="1" dirty="0">
                <a:solidFill>
                  <a:srgbClr val="FF0000"/>
                </a:solidFill>
              </a:rPr>
              <a:t>Развитие словаря:</a:t>
            </a:r>
            <a:endParaRPr lang="ru-RU" sz="7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7200" b="1" dirty="0">
                <a:solidFill>
                  <a:srgbClr val="002060"/>
                </a:solidFill>
              </a:rPr>
              <a:t>-формирует у детей умение использовать в речи слова, обозначающие качества: цветовые оттенки, вкусовые качества, степени качества объектов, явлений;</a:t>
            </a:r>
          </a:p>
          <a:p>
            <a:pPr marL="0" indent="0">
              <a:buNone/>
            </a:pPr>
            <a:r>
              <a:rPr lang="ru-RU" sz="7200" b="1" dirty="0">
                <a:solidFill>
                  <a:srgbClr val="002060"/>
                </a:solidFill>
              </a:rPr>
              <a:t>-слова извинения, участия, эмоционального сочувствия</a:t>
            </a:r>
            <a:r>
              <a:rPr lang="ru-RU" sz="7200" b="1" dirty="0" smtClean="0">
                <a:solidFill>
                  <a:srgbClr val="002060"/>
                </a:solidFill>
              </a:rPr>
              <a:t>.</a:t>
            </a:r>
            <a:endParaRPr lang="ru-RU" sz="7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7200" b="1" i="1" dirty="0">
                <a:solidFill>
                  <a:srgbClr val="FF0000"/>
                </a:solidFill>
              </a:rPr>
              <a:t>Связная речь:</a:t>
            </a:r>
            <a:endParaRPr lang="ru-RU" sz="7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7200" b="1" dirty="0">
                <a:solidFill>
                  <a:srgbClr val="002060"/>
                </a:solidFill>
              </a:rPr>
              <a:t>Воспитывать культуру общения: формирование умений приветствовать родных, знакомых, детей по группе. Использовать формулы речевого этикета при ответе по телефону, при вступлении в разговор с незнакомыми людьми, при встрече гостей. Развивать коммуникативно-речевые умения у детей (умение вступить, поддержать и завершить общение</a:t>
            </a:r>
            <a:r>
              <a:rPr lang="ru-RU" sz="7200" b="1" dirty="0" smtClean="0">
                <a:solidFill>
                  <a:srgbClr val="002060"/>
                </a:solidFill>
              </a:rPr>
              <a:t>).</a:t>
            </a:r>
            <a:endParaRPr lang="ru-RU" sz="7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7200" b="1" i="1" dirty="0">
                <a:solidFill>
                  <a:srgbClr val="FF0000"/>
                </a:solidFill>
              </a:rPr>
              <a:t>Подготовка детей к обучению грамоте:</a:t>
            </a:r>
            <a:endParaRPr lang="ru-RU" sz="7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7200" b="1" dirty="0">
                <a:solidFill>
                  <a:srgbClr val="002060"/>
                </a:solidFill>
              </a:rPr>
              <a:t>-продолжать знакомить с терминами «слово», «звук» практически, учить понимать и употреблять эти слова при выполнении упражнений, в речевых играх. Знакомить детей с тем, что слова состоят из звуков, звучат по-разному и сходно, звуки в слове произносятся в определенной последовательности, могут быть разные по длительности звучания (короткие и длинные). Формировать умения различать на слух твердые и мягкие согласные (без выделения терминов), определять и изолированно произносить первый звук в слове, называть слова с заданным звуком;</a:t>
            </a:r>
          </a:p>
          <a:p>
            <a:pPr marL="0" indent="0">
              <a:buNone/>
            </a:pPr>
            <a:r>
              <a:rPr lang="ru-RU" sz="7200" b="1" dirty="0">
                <a:solidFill>
                  <a:srgbClr val="002060"/>
                </a:solidFill>
              </a:rPr>
              <a:t>выделять голосом звук в слове: произносить заданный звук протяжно, громче, четче, чем он произносится обычно, называть изолированно.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altLang="ru-RU" sz="72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altLang="ru-RU" sz="2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7345188" cy="10382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2800" b="1" dirty="0" smtClean="0">
                <a:solidFill>
                  <a:srgbClr val="C00000"/>
                </a:solidFill>
              </a:rPr>
            </a:br>
            <a:r>
              <a:rPr lang="ru-RU" altLang="ru-RU" sz="2800" b="1" dirty="0" smtClean="0">
                <a:solidFill>
                  <a:srgbClr val="C00000"/>
                </a:solidFill>
              </a:rPr>
              <a:t>«Речевое развитие»</a:t>
            </a:r>
            <a:endParaRPr lang="ru-RU" alt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1520" y="517198"/>
            <a:ext cx="8785671" cy="6119961"/>
          </a:xfrm>
        </p:spPr>
        <p:txBody>
          <a:bodyPr rtlCol="0">
            <a:normAutofit fontScale="625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 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5 - </a:t>
            </a:r>
            <a:r>
              <a:rPr lang="ru-RU" b="1" dirty="0">
                <a:solidFill>
                  <a:srgbClr val="002060"/>
                </a:solidFill>
              </a:rPr>
              <a:t>6 </a:t>
            </a:r>
            <a:r>
              <a:rPr lang="ru-RU" b="1" dirty="0" smtClean="0">
                <a:solidFill>
                  <a:srgbClr val="002060"/>
                </a:solidFill>
              </a:rPr>
              <a:t>лет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Грамматический строй речи: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-образовывать по образцу однокоренные слова (кот-котенок-котище), образовывать существительные с увеличительными, уменьшительными, ласкательными суффиксами и улавливать оттенки в значении слов.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i="1" dirty="0" smtClean="0">
                <a:solidFill>
                  <a:srgbClr val="FF0000"/>
                </a:solidFill>
              </a:rPr>
              <a:t>Подготовка </a:t>
            </a:r>
            <a:r>
              <a:rPr lang="ru-RU" b="1" i="1" dirty="0">
                <a:solidFill>
                  <a:srgbClr val="FF0000"/>
                </a:solidFill>
              </a:rPr>
              <a:t>детей к обучению грамоте;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-формировать у детей умение производить анализ слов различной звуковой структуры, выделять словесное ударение и определять его место в структуре слова, качественно характеризовать выделяемые звуки (гласные, твердый согласный, мягкий согласный, ударный гласный, безударный гласный звук), правильно употреблять соответствующие термины. Познакомить детей со словесным составом предложения и звуковым составом слова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Интерес к художественной литературе: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-развивать образность речи и словесное творчество (умения выделять из текста образные единицы, понимать их значение; составлять короткие рассказы по </a:t>
            </a:r>
            <a:r>
              <a:rPr lang="ru-RU" b="1" dirty="0" err="1">
                <a:solidFill>
                  <a:srgbClr val="002060"/>
                </a:solidFill>
              </a:rPr>
              <a:t>потешке</a:t>
            </a:r>
            <a:r>
              <a:rPr lang="ru-RU" b="1" dirty="0">
                <a:solidFill>
                  <a:srgbClr val="002060"/>
                </a:solidFill>
              </a:rPr>
              <a:t>, прибаутке).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altLang="ru-RU" sz="18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altLang="ru-RU" sz="2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7345188" cy="10382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2800" b="1" dirty="0" smtClean="0">
                <a:solidFill>
                  <a:srgbClr val="C00000"/>
                </a:solidFill>
              </a:rPr>
            </a:br>
            <a:r>
              <a:rPr lang="ru-RU" altLang="ru-RU" sz="2800" b="1" dirty="0" smtClean="0">
                <a:solidFill>
                  <a:srgbClr val="C00000"/>
                </a:solidFill>
              </a:rPr>
              <a:t>«Речевое развитие»</a:t>
            </a:r>
            <a:endParaRPr lang="ru-RU" alt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785671" cy="5656431"/>
          </a:xfrm>
        </p:spPr>
        <p:txBody>
          <a:bodyPr rtlCol="0"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 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6 - </a:t>
            </a:r>
            <a:r>
              <a:rPr lang="ru-RU" b="1" dirty="0">
                <a:solidFill>
                  <a:srgbClr val="002060"/>
                </a:solidFill>
              </a:rPr>
              <a:t>7 </a:t>
            </a:r>
            <a:r>
              <a:rPr lang="ru-RU" b="1" dirty="0" smtClean="0">
                <a:solidFill>
                  <a:srgbClr val="002060"/>
                </a:solidFill>
              </a:rPr>
              <a:t>лет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Звуковая культура речи: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-педагог способствует автоматизации и дифференциации сложных для произношения звуков в речи; проводит работу по исправлению имеющихся нарушений в звукопроизношении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Подготовка детей к обучению грамоте: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-знакомить детей с буквами; читать слоги, слова, простые предложения из 2-3 слов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Интерес к художественной литературе: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-развивать образность речи и словесное творчество (составление сравнений, метафор, описательных и метафорических загадок, сочинение текстов сказочного и реалистического характера, создание рифмованных строк).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 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altLang="ru-RU" sz="18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altLang="ru-RU" sz="2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49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«Познавательное </a:t>
            </a:r>
            <a:r>
              <a:rPr lang="ru-RU" altLang="ru-RU" sz="3200" b="1" dirty="0">
                <a:solidFill>
                  <a:srgbClr val="C00000"/>
                </a:solidFill>
              </a:rPr>
              <a:t>р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азвитие»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1340767"/>
            <a:ext cx="8642350" cy="5040561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От </a:t>
            </a:r>
            <a:r>
              <a:rPr lang="ru-RU" sz="2400" b="1" dirty="0">
                <a:solidFill>
                  <a:srgbClr val="C00000"/>
                </a:solidFill>
              </a:rPr>
              <a:t>2 лет до 3 </a:t>
            </a:r>
            <a:r>
              <a:rPr lang="ru-RU" sz="2400" b="1" dirty="0" smtClean="0">
                <a:solidFill>
                  <a:srgbClr val="C00000"/>
                </a:solidFill>
              </a:rPr>
              <a:t>лет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развивать </a:t>
            </a:r>
            <a:r>
              <a:rPr lang="ru-RU" sz="2400" b="1" dirty="0">
                <a:solidFill>
                  <a:srgbClr val="002060"/>
                </a:solidFill>
              </a:rPr>
              <a:t>разные виды восприятия: зрительного, слухового, осязательного, вкусового, обонятельного;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развивать </a:t>
            </a:r>
            <a:r>
              <a:rPr lang="ru-RU" sz="2400" b="1" dirty="0">
                <a:solidFill>
                  <a:srgbClr val="002060"/>
                </a:solidFill>
              </a:rPr>
              <a:t>наглядно-действенное мышление в процессе решения познавательных практических задач;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развивать эмоционально-положительное отношение к членам семьи и людям ближайшего окружения, о деятельности взрослых;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расширять </a:t>
            </a:r>
            <a:r>
              <a:rPr lang="ru-RU" sz="2400" b="1" dirty="0">
                <a:solidFill>
                  <a:srgbClr val="002060"/>
                </a:solidFill>
              </a:rPr>
              <a:t>представления о населенном пункте, в котором живет ребёнок, его достопримечательностях, эмоционально откликаться на праздничное убранство дома, ДОО.</a:t>
            </a:r>
          </a:p>
          <a:p>
            <a:pPr marL="0" indent="0">
              <a:buNone/>
            </a:pPr>
            <a:endParaRPr lang="ru-RU" altLang="ru-RU" sz="2400" b="1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49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«Познавательное </a:t>
            </a:r>
            <a:r>
              <a:rPr lang="ru-RU" altLang="ru-RU" sz="3200" b="1" dirty="0">
                <a:solidFill>
                  <a:srgbClr val="C00000"/>
                </a:solidFill>
              </a:rPr>
              <a:t>р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азвитие»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1340767"/>
            <a:ext cx="8642350" cy="5040561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 </a:t>
            </a:r>
            <a:r>
              <a:rPr lang="ru-RU" sz="2400" b="1" dirty="0">
                <a:solidFill>
                  <a:srgbClr val="C00000"/>
                </a:solidFill>
              </a:rPr>
              <a:t>От 3 лет до 4 </a:t>
            </a:r>
            <a:r>
              <a:rPr lang="ru-RU" sz="2400" b="1" dirty="0" smtClean="0">
                <a:solidFill>
                  <a:srgbClr val="C00000"/>
                </a:solidFill>
              </a:rPr>
              <a:t>лет</a:t>
            </a:r>
            <a:endParaRPr lang="ru-RU" sz="2400" dirty="0"/>
          </a:p>
          <a:p>
            <a:r>
              <a:rPr lang="ru-RU" sz="2400" b="1" dirty="0" smtClean="0">
                <a:solidFill>
                  <a:srgbClr val="002060"/>
                </a:solidFill>
              </a:rPr>
              <a:t>конкретизировать </a:t>
            </a:r>
            <a:r>
              <a:rPr lang="ru-RU" sz="2400" b="1" dirty="0">
                <a:solidFill>
                  <a:srgbClr val="002060"/>
                </a:solidFill>
              </a:rPr>
              <a:t>представления о родном населенном пункте, его названии, достопримечательностях и традициях, накапливать эмоциональный опыт участия в праздниках;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знакомить </a:t>
            </a:r>
            <a:r>
              <a:rPr lang="ru-RU" sz="2400" b="1" dirty="0">
                <a:solidFill>
                  <a:srgbClr val="002060"/>
                </a:solidFill>
              </a:rPr>
              <a:t>детей с некоторыми фигурами: шар, куб.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altLang="ru-RU" sz="24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49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«Познавательное </a:t>
            </a:r>
            <a:r>
              <a:rPr lang="ru-RU" altLang="ru-RU" sz="3200" b="1" dirty="0">
                <a:solidFill>
                  <a:srgbClr val="C00000"/>
                </a:solidFill>
              </a:rPr>
              <a:t>р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азвитие»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1340767"/>
            <a:ext cx="8642350" cy="5040561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От 4 </a:t>
            </a:r>
            <a:r>
              <a:rPr lang="ru-RU" sz="2400" b="1" dirty="0">
                <a:solidFill>
                  <a:srgbClr val="C00000"/>
                </a:solidFill>
              </a:rPr>
              <a:t>лет до </a:t>
            </a:r>
            <a:r>
              <a:rPr lang="ru-RU" sz="2400" b="1" dirty="0" smtClean="0">
                <a:solidFill>
                  <a:srgbClr val="C00000"/>
                </a:solidFill>
              </a:rPr>
              <a:t>5 лет</a:t>
            </a:r>
            <a:endParaRPr lang="ru-RU" sz="2400" b="1" dirty="0"/>
          </a:p>
          <a:p>
            <a:r>
              <a:rPr lang="ru-RU" altLang="ru-RU" sz="2400" b="1" dirty="0" smtClean="0">
                <a:solidFill>
                  <a:srgbClr val="002060"/>
                </a:solidFill>
              </a:rPr>
              <a:t>развивать </a:t>
            </a:r>
            <a:r>
              <a:rPr lang="ru-RU" altLang="ru-RU" sz="2400" b="1" dirty="0">
                <a:solidFill>
                  <a:srgbClr val="002060"/>
                </a:solidFill>
              </a:rPr>
              <a:t>способы решения поисковых задач в самостоятельной и совместной со сверстниками и взрослыми деятельности;</a:t>
            </a:r>
          </a:p>
          <a:p>
            <a:r>
              <a:rPr lang="ru-RU" altLang="ru-RU" sz="2400" b="1" dirty="0">
                <a:solidFill>
                  <a:srgbClr val="002060"/>
                </a:solidFill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расширять </a:t>
            </a:r>
            <a:r>
              <a:rPr lang="ru-RU" altLang="ru-RU" sz="2400" b="1" dirty="0">
                <a:solidFill>
                  <a:srgbClr val="002060"/>
                </a:solidFill>
              </a:rPr>
              <a:t>представления о себе и своих возможностях в познавательной деятельности с родителями (законными представителями) и членам семьи; 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</a:rPr>
              <a:t>развивать </a:t>
            </a:r>
            <a:r>
              <a:rPr lang="ru-RU" altLang="ru-RU" sz="2400" b="1" dirty="0">
                <a:solidFill>
                  <a:srgbClr val="002060"/>
                </a:solidFill>
              </a:rPr>
              <a:t>представления детей о своей малой родине, населенном пункте, в котором живут, его достопримечательностях, поддерживать интерес к стране; знакомить с традициями и праздниками, принимать участие в подготовке к праздникам, эмоционально откликаться на участие в них.</a:t>
            </a:r>
          </a:p>
          <a:p>
            <a:pPr marL="0" indent="0">
              <a:buNone/>
            </a:pPr>
            <a:endParaRPr lang="ru-RU" altLang="ru-RU" sz="24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49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«Познавательное </a:t>
            </a:r>
            <a:r>
              <a:rPr lang="ru-RU" altLang="ru-RU" sz="3200" b="1" dirty="0">
                <a:solidFill>
                  <a:srgbClr val="C00000"/>
                </a:solidFill>
              </a:rPr>
              <a:t>р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азвитие»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1340767"/>
            <a:ext cx="8642350" cy="5040561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От </a:t>
            </a:r>
            <a:r>
              <a:rPr lang="ru-RU" sz="2400" b="1" dirty="0">
                <a:solidFill>
                  <a:srgbClr val="C00000"/>
                </a:solidFill>
              </a:rPr>
              <a:t>5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лет до </a:t>
            </a:r>
            <a:r>
              <a:rPr lang="ru-RU" sz="2400" b="1" dirty="0" smtClean="0">
                <a:solidFill>
                  <a:srgbClr val="C00000"/>
                </a:solidFill>
              </a:rPr>
              <a:t>6 лет</a:t>
            </a:r>
            <a:endParaRPr lang="ru-RU" sz="2400" dirty="0"/>
          </a:p>
          <a:p>
            <a:r>
              <a:rPr lang="ru-RU" sz="2400" b="1" dirty="0" smtClean="0">
                <a:solidFill>
                  <a:srgbClr val="002060"/>
                </a:solidFill>
              </a:rPr>
              <a:t>формировать </a:t>
            </a:r>
            <a:r>
              <a:rPr lang="ru-RU" sz="2400" b="1" dirty="0">
                <a:solidFill>
                  <a:srgbClr val="002060"/>
                </a:solidFill>
              </a:rPr>
              <a:t>представления детей о цифровых средствах познания окружающего мира, способах их безопасного использования.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</a:rPr>
              <a:t>едагог </a:t>
            </a:r>
            <a:r>
              <a:rPr lang="ru-RU" sz="2400" b="1" dirty="0">
                <a:solidFill>
                  <a:srgbClr val="002060"/>
                </a:solidFill>
              </a:rPr>
              <a:t>расширяет первичные представления о малой родине и Отечестве;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</a:rPr>
              <a:t>азвивает </a:t>
            </a:r>
            <a:r>
              <a:rPr lang="ru-RU" sz="2400" b="1" dirty="0">
                <a:solidFill>
                  <a:srgbClr val="002060"/>
                </a:solidFill>
              </a:rPr>
              <a:t>познавательный интерес к родной стране, к освоению представлений о её столице, государственном флаге и гербе, о государственных праздниках России, памятных исторических событиях, героях Отечества. Формирует представления о многообразии стран и народов мира;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педагог </a:t>
            </a:r>
            <a:r>
              <a:rPr lang="ru-RU" sz="2400" b="1" dirty="0">
                <a:solidFill>
                  <a:srgbClr val="002060"/>
                </a:solidFill>
              </a:rPr>
              <a:t>формирует у детей понимание многообразия людей разных национальностей - особенностей их внешнего вида, одежды, традиций; развивает интерес к сказкам, песням, играм разных народов; расширяет представления о других странах и народах мира, понимание, что в других странах есть свои достопримечательности, традиции, свои флаги и гербы.</a:t>
            </a:r>
          </a:p>
          <a:p>
            <a:pPr marL="0" indent="0">
              <a:buNone/>
            </a:pPr>
            <a:endParaRPr lang="ru-RU" altLang="ru-RU" sz="24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493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ПЛАН проведения педсовета: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472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Вступительное слово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Педагогическая диагностика в соответствии с ФОП ДО.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Практическая часть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Сравнительный анализ ООП МДОУ «Детский сад № 5» на основе инновационной программы </a:t>
            </a:r>
            <a:r>
              <a:rPr lang="ru-RU" altLang="ru-RU" sz="2400" b="1" dirty="0" err="1" smtClean="0">
                <a:solidFill>
                  <a:srgbClr val="002060"/>
                </a:solidFill>
              </a:rPr>
              <a:t>Н.Е.Вераксы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и ОП МДОУ </a:t>
            </a:r>
            <a:r>
              <a:rPr lang="ru-RU" altLang="ru-RU" sz="2400" b="1" dirty="0">
                <a:solidFill>
                  <a:srgbClr val="002060"/>
                </a:solidFill>
              </a:rPr>
              <a:t>«Детский сад № 5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» в соответствии ФОП ДО.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Изменения в программе </a:t>
            </a:r>
            <a:r>
              <a:rPr lang="ru-RU" altLang="ru-RU" sz="2400" b="1" dirty="0">
                <a:solidFill>
                  <a:srgbClr val="002060"/>
                </a:solidFill>
              </a:rPr>
              <a:t>воспитания «Детский сад </a:t>
            </a:r>
            <a:endParaRPr lang="ru-RU" altLang="ru-RU" sz="24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400" b="1" dirty="0">
                <a:solidFill>
                  <a:srgbClr val="002060"/>
                </a:solidFill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  № </a:t>
            </a:r>
            <a:r>
              <a:rPr lang="ru-RU" altLang="ru-RU" sz="2400" b="1" dirty="0">
                <a:solidFill>
                  <a:srgbClr val="002060"/>
                </a:solidFill>
              </a:rPr>
              <a:t>5» в соответствии ФОП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ДО.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Круглый стол: учебно-методический комплект для </a:t>
            </a:r>
            <a:r>
              <a:rPr lang="ru-RU" altLang="ru-RU" sz="2400" b="1" dirty="0">
                <a:solidFill>
                  <a:srgbClr val="002060"/>
                </a:solidFill>
              </a:rPr>
              <a:t>реализации ОП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ДОУ в </a:t>
            </a:r>
            <a:r>
              <a:rPr lang="ru-RU" altLang="ru-RU" sz="2400" b="1" dirty="0">
                <a:solidFill>
                  <a:srgbClr val="002060"/>
                </a:solidFill>
              </a:rPr>
              <a:t>соответствии ФОП ДО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Решение педсовета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sz="24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altLang="ru-RU" sz="24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4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49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«Познавательное </a:t>
            </a:r>
            <a:r>
              <a:rPr lang="ru-RU" altLang="ru-RU" sz="3200" b="1" dirty="0">
                <a:solidFill>
                  <a:srgbClr val="C00000"/>
                </a:solidFill>
              </a:rPr>
              <a:t>р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азвитие»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1124745"/>
            <a:ext cx="8642350" cy="5256584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  </a:t>
            </a:r>
          </a:p>
          <a:p>
            <a:pPr marL="0" indent="0"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    От 6 </a:t>
            </a:r>
            <a:r>
              <a:rPr lang="ru-RU" sz="8000" b="1" dirty="0">
                <a:solidFill>
                  <a:srgbClr val="C00000"/>
                </a:solidFill>
              </a:rPr>
              <a:t>лет до 7</a:t>
            </a:r>
            <a:r>
              <a:rPr lang="ru-RU" sz="8000" b="1" dirty="0" smtClean="0">
                <a:solidFill>
                  <a:srgbClr val="C00000"/>
                </a:solidFill>
              </a:rPr>
              <a:t> лет</a:t>
            </a:r>
            <a:endParaRPr lang="ru-RU" sz="8000" dirty="0"/>
          </a:p>
          <a:p>
            <a:r>
              <a:rPr lang="ru-RU" altLang="ru-RU" sz="7400" b="1" dirty="0" smtClean="0">
                <a:solidFill>
                  <a:srgbClr val="002060"/>
                </a:solidFill>
              </a:rPr>
              <a:t>расширять </a:t>
            </a:r>
            <a:r>
              <a:rPr lang="ru-RU" altLang="ru-RU" sz="7400" b="1" dirty="0">
                <a:solidFill>
                  <a:srgbClr val="002060"/>
                </a:solidFill>
              </a:rPr>
              <a:t>самостоятельность, поощрять творчество детей в познавательно- исследовательской деятельности</a:t>
            </a:r>
          </a:p>
          <a:p>
            <a:r>
              <a:rPr lang="ru-RU" altLang="ru-RU" sz="7400" b="1" dirty="0" smtClean="0">
                <a:solidFill>
                  <a:srgbClr val="002060"/>
                </a:solidFill>
              </a:rPr>
              <a:t>развивать </a:t>
            </a:r>
            <a:r>
              <a:rPr lang="ru-RU" altLang="ru-RU" sz="7400" b="1" dirty="0">
                <a:solidFill>
                  <a:srgbClr val="002060"/>
                </a:solidFill>
              </a:rPr>
              <a:t>умения детей включаться в коллективное исследование, обсуждать его ход, договариваться о совместных продуктивных действиях, выдвигать и доказывать свои предположения, представлять совместные результаты познания;</a:t>
            </a:r>
          </a:p>
          <a:p>
            <a:r>
              <a:rPr lang="ru-RU" altLang="ru-RU" sz="7400" b="1" dirty="0" smtClean="0">
                <a:solidFill>
                  <a:srgbClr val="002060"/>
                </a:solidFill>
              </a:rPr>
              <a:t>развивать </a:t>
            </a:r>
            <a:r>
              <a:rPr lang="ru-RU" altLang="ru-RU" sz="7400" b="1" dirty="0">
                <a:solidFill>
                  <a:srgbClr val="002060"/>
                </a:solidFill>
              </a:rPr>
              <a:t>умения детей применять некоторые цифровые средства для познания окружающего мира, соблюдая правила их безопасного использования;</a:t>
            </a:r>
          </a:p>
          <a:p>
            <a:r>
              <a:rPr lang="ru-RU" altLang="ru-RU" sz="7400" b="1" dirty="0" smtClean="0">
                <a:solidFill>
                  <a:srgbClr val="002060"/>
                </a:solidFill>
              </a:rPr>
              <a:t>расширять </a:t>
            </a:r>
            <a:r>
              <a:rPr lang="ru-RU" altLang="ru-RU" sz="7400" b="1" dirty="0">
                <a:solidFill>
                  <a:srgbClr val="002060"/>
                </a:solidFill>
              </a:rPr>
              <a:t>представления о культурно-исторических событиях малой родины и Отечества, развивать интерес к достопримечательностям родной страны, её традициям и праздникам; воспитывать эмоционально-положительное отношение к ним;</a:t>
            </a:r>
          </a:p>
          <a:p>
            <a:r>
              <a:rPr lang="ru-RU" altLang="ru-RU" sz="7400" b="1" dirty="0" smtClean="0">
                <a:solidFill>
                  <a:srgbClr val="002060"/>
                </a:solidFill>
              </a:rPr>
              <a:t>расширять </a:t>
            </a:r>
            <a:r>
              <a:rPr lang="ru-RU" altLang="ru-RU" sz="7400" b="1" dirty="0">
                <a:solidFill>
                  <a:srgbClr val="002060"/>
                </a:solidFill>
              </a:rPr>
              <a:t>и уточнять представления детей о богатстве природного мира в разных регионах России и на планете.</a:t>
            </a:r>
          </a:p>
          <a:p>
            <a:pPr marL="0" indent="0">
              <a:buNone/>
            </a:pPr>
            <a:endParaRPr lang="ru-RU" altLang="ru-RU" sz="50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5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49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«Познавательное </a:t>
            </a:r>
            <a:r>
              <a:rPr lang="ru-RU" altLang="ru-RU" sz="3200" b="1" dirty="0">
                <a:solidFill>
                  <a:srgbClr val="C00000"/>
                </a:solidFill>
              </a:rPr>
              <a:t>р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азвитие»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1124745"/>
            <a:ext cx="8642350" cy="5256584"/>
          </a:xfrm>
        </p:spPr>
        <p:txBody>
          <a:bodyPr rtlCol="0"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</a:t>
            </a:r>
            <a:r>
              <a:rPr lang="ru-RU" sz="3100" b="1" dirty="0" smtClean="0">
                <a:solidFill>
                  <a:srgbClr val="C00000"/>
                </a:solidFill>
              </a:rPr>
              <a:t>От 6 </a:t>
            </a:r>
            <a:r>
              <a:rPr lang="ru-RU" sz="3100" b="1" dirty="0">
                <a:solidFill>
                  <a:srgbClr val="C00000"/>
                </a:solidFill>
              </a:rPr>
              <a:t>лет до 7</a:t>
            </a:r>
            <a:r>
              <a:rPr lang="ru-RU" sz="3100" b="1" dirty="0" smtClean="0">
                <a:solidFill>
                  <a:srgbClr val="C00000"/>
                </a:solidFill>
              </a:rPr>
              <a:t> лет</a:t>
            </a:r>
          </a:p>
          <a:p>
            <a:r>
              <a:rPr lang="ru-RU" sz="3100" b="1" dirty="0">
                <a:solidFill>
                  <a:srgbClr val="002060"/>
                </a:solidFill>
              </a:rPr>
              <a:t>Педагог поддерживает стремление детей к самостоятельному выбору способов осуществления разных видов познавательной деятельности, обеспечению самоконтроля и взаимоконтроля результатов деятельности и отдельных действий во взаимодействии со сверстниками, использованию разных форм совместной познавательной деятельности. </a:t>
            </a:r>
          </a:p>
          <a:p>
            <a:r>
              <a:rPr lang="ru-RU" sz="3100" b="1" dirty="0">
                <a:solidFill>
                  <a:srgbClr val="002060"/>
                </a:solidFill>
              </a:rPr>
              <a:t>Поощряет умение детей обсуждать проблему, совместно находить способы её решения, проявлять инициативу</a:t>
            </a:r>
            <a:r>
              <a:rPr lang="ru-RU" sz="3100" b="1" dirty="0" smtClean="0">
                <a:solidFill>
                  <a:srgbClr val="002060"/>
                </a:solidFill>
              </a:rPr>
              <a:t>.</a:t>
            </a:r>
            <a:endParaRPr lang="ru-RU" sz="3100" b="1" dirty="0">
              <a:solidFill>
                <a:srgbClr val="002060"/>
              </a:solidFill>
            </a:endParaRPr>
          </a:p>
          <a:p>
            <a:r>
              <a:rPr lang="ru-RU" sz="3100" b="1" dirty="0">
                <a:solidFill>
                  <a:srgbClr val="002060"/>
                </a:solidFill>
              </a:rPr>
              <a:t>В совместной с детьми деятельности педагог обогащает представления о родном населенном пункте (название улиц, некоторых архитектурных особенностях, достопримечательностей), о стране (герб, гимн, атрибуты государственной власти, Президент, столица и крупные города, особенности природы и населения). 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 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altLang="ru-RU" sz="50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5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0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49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«Социально-коммуникативное развитие»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472112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3-4 </a:t>
            </a:r>
            <a:r>
              <a:rPr lang="ru-RU" sz="2400" b="1" dirty="0">
                <a:solidFill>
                  <a:srgbClr val="002060"/>
                </a:solidFill>
              </a:rPr>
              <a:t>года  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Пожарная безопасность</a:t>
            </a:r>
            <a:r>
              <a:rPr lang="ru-RU" sz="2400" b="1" dirty="0">
                <a:solidFill>
                  <a:srgbClr val="002060"/>
                </a:solidFill>
              </a:rPr>
              <a:t>: («Мир безопасности» Лыкова И.А.)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Познакомить с огнем как явлением культуры и его функциями (тепло, свет, красота) через деятельность человека.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Дать начальное представление о том, как человек управляет огнем через представление о «домиках» для огня (печь, свеча, лампа, фонарь и др.) и возможных опасностях при обращении с огнем и электроприборами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Развивать интерес </a:t>
            </a:r>
            <a:r>
              <a:rPr lang="ru-RU" sz="2400" b="1" dirty="0">
                <a:solidFill>
                  <a:srgbClr val="002060"/>
                </a:solidFill>
              </a:rPr>
              <a:t>к правилам безопасного поведения; </a:t>
            </a:r>
            <a:r>
              <a:rPr lang="ru-RU" sz="2400" b="1" dirty="0" smtClean="0">
                <a:solidFill>
                  <a:srgbClr val="002060"/>
                </a:solidFill>
              </a:rPr>
              <a:t>освоению безопасных способов </a:t>
            </a:r>
            <a:r>
              <a:rPr lang="ru-RU" sz="2400" b="1" dirty="0">
                <a:solidFill>
                  <a:srgbClr val="002060"/>
                </a:solidFill>
              </a:rPr>
              <a:t>обращения со знакомыми предметами в быту, в том числе электронными гаджетами.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49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«Социально-коммуникативное развитие»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472112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   </a:t>
            </a:r>
            <a:endParaRPr lang="ru-RU" altLang="ru-RU" sz="26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3100" b="1" dirty="0">
                <a:solidFill>
                  <a:srgbClr val="002060"/>
                </a:solidFill>
              </a:rPr>
              <a:t> </a:t>
            </a:r>
            <a:r>
              <a:rPr lang="ru-RU" altLang="ru-RU" sz="3100" b="1" dirty="0" smtClean="0">
                <a:solidFill>
                  <a:srgbClr val="002060"/>
                </a:solidFill>
              </a:rPr>
              <a:t>   </a:t>
            </a:r>
            <a:r>
              <a:rPr lang="ru-RU" altLang="ru-RU" sz="3800" b="1" dirty="0" smtClean="0">
                <a:solidFill>
                  <a:srgbClr val="002060"/>
                </a:solidFill>
              </a:rPr>
              <a:t>4 - 5 </a:t>
            </a:r>
            <a:r>
              <a:rPr lang="ru-RU" altLang="ru-RU" sz="3800" b="1" dirty="0">
                <a:solidFill>
                  <a:srgbClr val="002060"/>
                </a:solidFill>
              </a:rPr>
              <a:t>лет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3800" b="1" dirty="0" smtClean="0">
                <a:solidFill>
                  <a:srgbClr val="C00000"/>
                </a:solidFill>
              </a:rPr>
              <a:t>    В </a:t>
            </a:r>
            <a:r>
              <a:rPr lang="ru-RU" altLang="ru-RU" sz="3800" b="1" dirty="0">
                <a:solidFill>
                  <a:srgbClr val="C00000"/>
                </a:solidFill>
              </a:rPr>
              <a:t>области формирования основ безопасного поведения: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3800" b="1" dirty="0" smtClean="0">
                <a:solidFill>
                  <a:srgbClr val="002060"/>
                </a:solidFill>
              </a:rPr>
              <a:t>формировать </a:t>
            </a:r>
            <a:r>
              <a:rPr lang="ru-RU" altLang="ru-RU" sz="3800" b="1" dirty="0">
                <a:solidFill>
                  <a:srgbClr val="002060"/>
                </a:solidFill>
              </a:rPr>
              <a:t>представления о правилах безопасного использования электронных гаджетов, в том числе мобильных устройств, планшетов и пр.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3800" b="1" dirty="0">
                <a:solidFill>
                  <a:srgbClr val="002060"/>
                </a:solidFill>
              </a:rPr>
              <a:t>Витальная безопасность — одна из составляющих безопасности жизнедеятельности детей дошкольного возраста.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3800" b="1" dirty="0" smtClean="0">
                <a:solidFill>
                  <a:srgbClr val="C00000"/>
                </a:solidFill>
              </a:rPr>
              <a:t>     Задачи</a:t>
            </a:r>
            <a:r>
              <a:rPr lang="ru-RU" altLang="ru-RU" sz="3800" b="1" dirty="0">
                <a:solidFill>
                  <a:srgbClr val="C0000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3800" b="1" dirty="0" smtClean="0">
                <a:solidFill>
                  <a:srgbClr val="002060"/>
                </a:solidFill>
              </a:rPr>
              <a:t>Дать </a:t>
            </a:r>
            <a:r>
              <a:rPr lang="ru-RU" altLang="ru-RU" sz="3800" b="1" dirty="0">
                <a:solidFill>
                  <a:srgbClr val="002060"/>
                </a:solidFill>
              </a:rPr>
              <a:t>представление о ценности жизни и здоровья. Воспитывать бережное отношение к жизни и здоровью — своему и других людей (детей и близких взрослых); поддерживать интерес к правилам </a:t>
            </a:r>
            <a:r>
              <a:rPr lang="ru-RU" altLang="ru-RU" sz="3800" b="1" dirty="0" err="1">
                <a:solidFill>
                  <a:srgbClr val="002060"/>
                </a:solidFill>
              </a:rPr>
              <a:t>здоровьесберегающего</a:t>
            </a:r>
            <a:r>
              <a:rPr lang="ru-RU" altLang="ru-RU" sz="3800" b="1" dirty="0">
                <a:solidFill>
                  <a:srgbClr val="002060"/>
                </a:solidFill>
              </a:rPr>
              <a:t> поведения.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38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3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0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49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«Социально-коммуникативное развитие»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472112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     4 </a:t>
            </a:r>
            <a:r>
              <a:rPr lang="ru-RU" altLang="ru-RU" sz="2400" b="1" dirty="0">
                <a:solidFill>
                  <a:srgbClr val="002060"/>
                </a:solidFill>
              </a:rPr>
              <a:t>- 5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лет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   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В </a:t>
            </a:r>
            <a:r>
              <a:rPr lang="ru-RU" altLang="ru-RU" sz="2400" b="1" dirty="0">
                <a:solidFill>
                  <a:srgbClr val="C00000"/>
                </a:solidFill>
              </a:rPr>
              <a:t>сфере трудового воспитания: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Дать представление </a:t>
            </a:r>
            <a:r>
              <a:rPr lang="ru-RU" altLang="ru-RU" sz="2400" b="1" dirty="0">
                <a:solidFill>
                  <a:srgbClr val="002060"/>
                </a:solidFill>
              </a:rPr>
              <a:t>детям о бытовой технике, помогающей взрослым организовать бытовой труд дома: стиральная и посудомоечная машины, пылесос, </a:t>
            </a:r>
            <a:r>
              <a:rPr lang="ru-RU" altLang="ru-RU" sz="2400" b="1" dirty="0" err="1">
                <a:solidFill>
                  <a:srgbClr val="002060"/>
                </a:solidFill>
              </a:rPr>
              <a:t>мультиварка</a:t>
            </a:r>
            <a:r>
              <a:rPr lang="ru-RU" altLang="ru-RU" sz="2400" b="1" dirty="0">
                <a:solidFill>
                  <a:srgbClr val="002060"/>
                </a:solidFill>
              </a:rPr>
              <a:t>, миксер, мясорубка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, о назначении </a:t>
            </a:r>
            <a:r>
              <a:rPr lang="ru-RU" altLang="ru-RU" sz="2400" b="1" dirty="0">
                <a:solidFill>
                  <a:srgbClr val="002060"/>
                </a:solidFill>
              </a:rPr>
              <a:t>бытовой техники,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формировать </a:t>
            </a:r>
            <a:r>
              <a:rPr lang="ru-RU" altLang="ru-RU" sz="2400" b="1" dirty="0">
                <a:solidFill>
                  <a:srgbClr val="002060"/>
                </a:solidFill>
              </a:rPr>
              <a:t>представление о её назначении для ускорения и облегчения процессов бытового труда.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   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В </a:t>
            </a:r>
            <a:r>
              <a:rPr lang="ru-RU" altLang="ru-RU" sz="2400" b="1" dirty="0">
                <a:solidFill>
                  <a:srgbClr val="C00000"/>
                </a:solidFill>
              </a:rPr>
              <a:t>области формирования основ безопасности поведения: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Обогащать представления </a:t>
            </a:r>
            <a:r>
              <a:rPr lang="ru-RU" altLang="ru-RU" sz="2400" b="1" dirty="0">
                <a:solidFill>
                  <a:srgbClr val="002060"/>
                </a:solidFill>
              </a:rPr>
              <a:t>детей об основных правилах безопасного поведения в быту, в природе, на улице, в реальном общении с незнакомыми людьми и в телефонных разговорах с ними.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49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«Социально-коммуникативное развитие»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472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4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400" b="1" dirty="0">
                <a:solidFill>
                  <a:srgbClr val="C00000"/>
                </a:solidFill>
              </a:rPr>
              <a:t> 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 К </a:t>
            </a:r>
            <a:r>
              <a:rPr lang="ru-RU" altLang="ru-RU" sz="2400" b="1" dirty="0">
                <a:solidFill>
                  <a:srgbClr val="C00000"/>
                </a:solidFill>
              </a:rPr>
              <a:t>концу 5 года жизни, ребёнок 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знает </a:t>
            </a:r>
            <a:r>
              <a:rPr lang="ru-RU" altLang="ru-RU" sz="2400" b="1" dirty="0">
                <a:solidFill>
                  <a:srgbClr val="002060"/>
                </a:solidFill>
              </a:rPr>
              <a:t>символам страны (флаг и герб),  ряд памятных дат и демонстрирует уважительное к ним отношение, проявляет интерес к основным достопримечательностями города, в котором он живёт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знает </a:t>
            </a:r>
            <a:r>
              <a:rPr lang="ru-RU" altLang="ru-RU" sz="2400" b="1" dirty="0">
                <a:solidFill>
                  <a:srgbClr val="002060"/>
                </a:solidFill>
              </a:rPr>
              <a:t>основные правила безопасного использования гаджетов.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4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400" b="1" dirty="0">
                <a:solidFill>
                  <a:srgbClr val="002060"/>
                </a:solidFill>
              </a:rPr>
              <a:t> </a:t>
            </a:r>
            <a:endParaRPr lang="ru-RU" altLang="ru-RU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49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«Социально-коммуникативное развитие»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endParaRPr lang="ru-RU" alt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472112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    5 </a:t>
            </a:r>
            <a:r>
              <a:rPr lang="ru-RU" altLang="ru-RU" sz="2400" b="1" dirty="0">
                <a:solidFill>
                  <a:srgbClr val="002060"/>
                </a:solidFill>
              </a:rPr>
              <a:t>-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</a:rPr>
              <a:t>6 лет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   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В </a:t>
            </a:r>
            <a:r>
              <a:rPr lang="ru-RU" altLang="ru-RU" sz="2400" b="1" dirty="0">
                <a:solidFill>
                  <a:srgbClr val="C00000"/>
                </a:solidFill>
              </a:rPr>
              <a:t>области формирования безопасного поведения: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формировать </a:t>
            </a:r>
            <a:r>
              <a:rPr lang="ru-RU" altLang="ru-RU" sz="2400" b="1" dirty="0">
                <a:solidFill>
                  <a:srgbClr val="002060"/>
                </a:solidFill>
              </a:rPr>
              <a:t>представления детей об основных источниках и видах опасности в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Интернет </a:t>
            </a:r>
            <a:r>
              <a:rPr lang="ru-RU" altLang="ru-RU" sz="2400" b="1" dirty="0">
                <a:solidFill>
                  <a:srgbClr val="002060"/>
                </a:solidFill>
              </a:rPr>
              <a:t>сети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знакомить </a:t>
            </a:r>
            <a:r>
              <a:rPr lang="ru-RU" altLang="ru-RU" sz="2400" b="1" dirty="0">
                <a:solidFill>
                  <a:srgbClr val="002060"/>
                </a:solidFill>
              </a:rPr>
              <a:t>с основными правилами пользования сети Интернет, цифровыми ресурсами.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    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Витальная безопасность:</a:t>
            </a:r>
            <a:endParaRPr lang="ru-RU" altLang="ru-RU" sz="2400" b="1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Дать </a:t>
            </a:r>
            <a:r>
              <a:rPr lang="ru-RU" altLang="ru-RU" sz="2400" b="1" dirty="0">
                <a:solidFill>
                  <a:srgbClr val="002060"/>
                </a:solidFill>
              </a:rPr>
              <a:t>начальные представления о факторах, разрушающих здоровье человека (нарушение режима дня, недостаток сна, движений и свежего воздуха, переедание, плохое настроение, курение и др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.)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4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400" b="1" dirty="0">
                <a:solidFill>
                  <a:srgbClr val="C00000"/>
                </a:solidFill>
              </a:rPr>
              <a:t> 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 </a:t>
            </a:r>
            <a:endParaRPr lang="ru-RU" altLang="ru-RU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9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49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«Социально-коммуникативное развитие»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endParaRPr lang="ru-RU" alt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47211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200" b="1" dirty="0" smtClean="0">
                <a:solidFill>
                  <a:srgbClr val="002060"/>
                </a:solidFill>
              </a:rPr>
              <a:t>      5 </a:t>
            </a:r>
            <a:r>
              <a:rPr lang="ru-RU" altLang="ru-RU" sz="2200" b="1" dirty="0">
                <a:solidFill>
                  <a:srgbClr val="002060"/>
                </a:solidFill>
              </a:rPr>
              <a:t>-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200" b="1" dirty="0">
                <a:solidFill>
                  <a:srgbClr val="002060"/>
                </a:solidFill>
              </a:rPr>
              <a:t>6 лет</a:t>
            </a:r>
          </a:p>
          <a:p>
            <a:pPr marL="0" indent="0">
              <a:buNone/>
            </a:pPr>
            <a:r>
              <a:rPr lang="ru-RU" altLang="ru-RU" sz="2200" b="1" dirty="0" smtClean="0">
                <a:solidFill>
                  <a:srgbClr val="C00000"/>
                </a:solidFill>
              </a:rPr>
              <a:t>     </a:t>
            </a:r>
            <a:r>
              <a:rPr lang="ru-RU" sz="2200" b="1" dirty="0">
                <a:solidFill>
                  <a:srgbClr val="C00000"/>
                </a:solidFill>
              </a:rPr>
              <a:t>Пожарная безопасность:</a:t>
            </a:r>
            <a:endParaRPr lang="ru-RU" sz="2200" b="1" i="1" dirty="0">
              <a:solidFill>
                <a:srgbClr val="C00000"/>
              </a:solidFill>
            </a:endParaRPr>
          </a:p>
          <a:p>
            <a:pPr lvl="0"/>
            <a:r>
              <a:rPr lang="ru-RU" sz="2200" b="1" dirty="0">
                <a:solidFill>
                  <a:srgbClr val="002060"/>
                </a:solidFill>
              </a:rPr>
              <a:t>Продолжать знакомить с огнем как явлением культуры и его значением в жизни человека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 lvl="0"/>
            <a:r>
              <a:rPr lang="ru-RU" sz="2200" b="1" dirty="0" smtClean="0">
                <a:solidFill>
                  <a:srgbClr val="002060"/>
                </a:solidFill>
              </a:rPr>
              <a:t>Расширить </a:t>
            </a:r>
            <a:r>
              <a:rPr lang="ru-RU" sz="2200" b="1" dirty="0">
                <a:solidFill>
                  <a:srgbClr val="002060"/>
                </a:solidFill>
              </a:rPr>
              <a:t>представления о том, как человек управляет огнем (конструкции для огня; профессии, связанные с огнем (повар, кузнец, металлург, стеклодув и др.); бытовые электроприборы</a:t>
            </a:r>
            <a:r>
              <a:rPr lang="ru-RU" sz="2200" b="1" dirty="0" smtClean="0">
                <a:solidFill>
                  <a:srgbClr val="002060"/>
                </a:solidFill>
              </a:rPr>
              <a:t>);</a:t>
            </a:r>
          </a:p>
          <a:p>
            <a:pPr marL="0" lvl="0" indent="0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   </a:t>
            </a:r>
            <a:r>
              <a:rPr lang="ru-RU" sz="2200" b="1" dirty="0" smtClean="0">
                <a:solidFill>
                  <a:srgbClr val="C00000"/>
                </a:solidFill>
              </a:rPr>
              <a:t>В </a:t>
            </a:r>
            <a:r>
              <a:rPr lang="ru-RU" sz="2200" b="1" dirty="0">
                <a:solidFill>
                  <a:srgbClr val="C00000"/>
                </a:solidFill>
              </a:rPr>
              <a:t>сфере социальных отношений:</a:t>
            </a:r>
            <a:endParaRPr lang="ru-RU" sz="2200" b="1" i="1" dirty="0">
              <a:solidFill>
                <a:srgbClr val="C00000"/>
              </a:solidFill>
            </a:endParaRPr>
          </a:p>
          <a:p>
            <a:pPr lvl="0"/>
            <a:r>
              <a:rPr lang="ru-RU" sz="2200" b="1" dirty="0">
                <a:solidFill>
                  <a:srgbClr val="002060"/>
                </a:solidFill>
              </a:rPr>
              <a:t>П</a:t>
            </a:r>
            <a:r>
              <a:rPr lang="ru-RU" sz="2200" b="1" dirty="0" smtClean="0">
                <a:solidFill>
                  <a:srgbClr val="002060"/>
                </a:solidFill>
              </a:rPr>
              <a:t>омощь взрослым дома и в детском саду, сочувствие </a:t>
            </a:r>
            <a:r>
              <a:rPr lang="ru-RU" sz="2200" b="1" dirty="0">
                <a:solidFill>
                  <a:srgbClr val="002060"/>
                </a:solidFill>
              </a:rPr>
              <a:t>и поддержка детей с ограниченными возможностями здоровья в детском саду; забота и поддержка </a:t>
            </a:r>
            <a:r>
              <a:rPr lang="ru-RU" sz="2200" b="1" dirty="0" smtClean="0">
                <a:solidFill>
                  <a:srgbClr val="002060"/>
                </a:solidFill>
              </a:rPr>
              <a:t>младших.</a:t>
            </a:r>
            <a:endParaRPr lang="ru-RU" sz="2200" b="1" i="1" dirty="0">
              <a:solidFill>
                <a:srgbClr val="002060"/>
              </a:solidFill>
            </a:endParaRPr>
          </a:p>
          <a:p>
            <a:r>
              <a:rPr lang="ru-RU" sz="2200" b="1" dirty="0">
                <a:solidFill>
                  <a:srgbClr val="002060"/>
                </a:solidFill>
              </a:rPr>
              <a:t>Р</a:t>
            </a:r>
            <a:r>
              <a:rPr lang="ru-RU" sz="2200" b="1" dirty="0" smtClean="0">
                <a:solidFill>
                  <a:srgbClr val="002060"/>
                </a:solidFill>
              </a:rPr>
              <a:t>одственные </a:t>
            </a:r>
            <a:r>
              <a:rPr lang="ru-RU" sz="2200" b="1" dirty="0">
                <a:solidFill>
                  <a:srgbClr val="002060"/>
                </a:solidFill>
              </a:rPr>
              <a:t>связи (переписка, разговор по телефону, посещения, совместный отдых</a:t>
            </a:r>
            <a:r>
              <a:rPr lang="ru-RU" sz="2200" b="1" dirty="0" smtClean="0">
                <a:solidFill>
                  <a:srgbClr val="002060"/>
                </a:solidFill>
              </a:rPr>
              <a:t>) </a:t>
            </a:r>
            <a:endParaRPr lang="ru-RU" altLang="ru-RU" sz="2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49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«Социально-коммуникативное развитие»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endParaRPr lang="ru-RU" alt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47211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200" b="1" dirty="0" smtClean="0">
                <a:solidFill>
                  <a:srgbClr val="002060"/>
                </a:solidFill>
              </a:rPr>
              <a:t>      5 </a:t>
            </a:r>
            <a:r>
              <a:rPr lang="ru-RU" altLang="ru-RU" sz="2200" b="1" dirty="0">
                <a:solidFill>
                  <a:srgbClr val="002060"/>
                </a:solidFill>
              </a:rPr>
              <a:t>-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200" b="1" dirty="0">
                <a:solidFill>
                  <a:srgbClr val="002060"/>
                </a:solidFill>
              </a:rPr>
              <a:t>6 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лет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200" b="1" dirty="0" smtClean="0">
                <a:solidFill>
                  <a:srgbClr val="C00000"/>
                </a:solidFill>
              </a:rPr>
              <a:t>	В </a:t>
            </a:r>
            <a:r>
              <a:rPr lang="ru-RU" altLang="ru-RU" sz="2200" b="1" dirty="0">
                <a:solidFill>
                  <a:srgbClr val="C00000"/>
                </a:solidFill>
              </a:rPr>
              <a:t>области формирования основ гражданственности и </a:t>
            </a:r>
            <a:r>
              <a:rPr lang="ru-RU" altLang="ru-RU" sz="2200" b="1" dirty="0" smtClean="0">
                <a:solidFill>
                  <a:srgbClr val="C00000"/>
                </a:solidFill>
              </a:rPr>
              <a:t>патриотизма: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200" b="1" dirty="0" smtClean="0">
                <a:solidFill>
                  <a:srgbClr val="002060"/>
                </a:solidFill>
              </a:rPr>
              <a:t>Обогащать </a:t>
            </a:r>
            <a:r>
              <a:rPr lang="ru-RU" altLang="ru-RU" sz="2200" b="1" dirty="0">
                <a:solidFill>
                  <a:srgbClr val="002060"/>
                </a:solidFill>
              </a:rPr>
              <a:t>представления детей о государственных праздниках: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200" b="1" dirty="0">
                <a:solidFill>
                  <a:srgbClr val="C00000"/>
                </a:solidFill>
              </a:rPr>
              <a:t>День России, День народного единства, День Государственного флага Российской Федерации, День Государственного герба Российской Федерации, День защитника Отечества, День Победы, Всемирный день авиации и космонавтики.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200" b="1" dirty="0" smtClean="0">
                <a:solidFill>
                  <a:srgbClr val="002060"/>
                </a:solidFill>
              </a:rPr>
              <a:t>Поддерживать </a:t>
            </a:r>
            <a:r>
              <a:rPr lang="ru-RU" altLang="ru-RU" sz="2200" b="1" dirty="0">
                <a:solidFill>
                  <a:srgbClr val="002060"/>
                </a:solidFill>
              </a:rPr>
              <a:t>проявления у детей начала социальной активности: участие в значимых событиях, переживание 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эмоций, связанных </a:t>
            </a:r>
            <a:r>
              <a:rPr lang="ru-RU" altLang="ru-RU" sz="2200" b="1" dirty="0">
                <a:solidFill>
                  <a:srgbClr val="002060"/>
                </a:solidFill>
              </a:rPr>
              <a:t>с событиями военных лет и подвигами горожан, (чествование ветеранов, социальные акции и пр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.)</a:t>
            </a:r>
            <a:endParaRPr lang="ru-RU" altLang="ru-RU" sz="22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alt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49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«Социально-коммуникативное развитие»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472112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5 - 6 лет  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 </a:t>
            </a:r>
            <a:r>
              <a:rPr lang="ru-RU" sz="2400" b="1" dirty="0">
                <a:solidFill>
                  <a:srgbClr val="C00000"/>
                </a:solidFill>
              </a:rPr>
              <a:t>В сфере трудового воспитания: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Создавать </a:t>
            </a:r>
            <a:r>
              <a:rPr lang="ru-RU" sz="2400" b="1" dirty="0">
                <a:solidFill>
                  <a:srgbClr val="002060"/>
                </a:solidFill>
              </a:rPr>
              <a:t>условия для знакомства детей с экономическими знаниями, </a:t>
            </a:r>
            <a:r>
              <a:rPr lang="ru-RU" sz="2400" b="1" dirty="0" smtClean="0">
                <a:solidFill>
                  <a:srgbClr val="002060"/>
                </a:solidFill>
              </a:rPr>
              <a:t>рассказать </a:t>
            </a:r>
            <a:r>
              <a:rPr lang="ru-RU" sz="2400" b="1" dirty="0">
                <a:solidFill>
                  <a:srgbClr val="002060"/>
                </a:solidFill>
              </a:rPr>
              <a:t>о назначении </a:t>
            </a:r>
            <a:r>
              <a:rPr lang="ru-RU" sz="2400" b="1" dirty="0" smtClean="0">
                <a:solidFill>
                  <a:srgbClr val="002060"/>
                </a:solidFill>
              </a:rPr>
              <a:t>рекламы, формировать </a:t>
            </a:r>
            <a:r>
              <a:rPr lang="ru-RU" sz="2400" b="1" dirty="0">
                <a:solidFill>
                  <a:srgbClr val="002060"/>
                </a:solidFill>
              </a:rPr>
              <a:t>представление о финансовой грамотности </a:t>
            </a:r>
            <a:r>
              <a:rPr lang="ru-RU" sz="2400" b="1" dirty="0" smtClean="0">
                <a:solidFill>
                  <a:srgbClr val="002060"/>
                </a:solidFill>
              </a:rPr>
              <a:t>человека, формировать </a:t>
            </a:r>
            <a:r>
              <a:rPr lang="ru-RU" sz="2400" b="1" dirty="0">
                <a:solidFill>
                  <a:srgbClr val="002060"/>
                </a:solidFill>
              </a:rPr>
              <a:t>уважение к труду </a:t>
            </a:r>
            <a:r>
              <a:rPr lang="ru-RU" sz="2400" b="1" dirty="0" smtClean="0">
                <a:solidFill>
                  <a:srgbClr val="002060"/>
                </a:solidFill>
              </a:rPr>
              <a:t>родителей.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Поощрять </a:t>
            </a:r>
            <a:r>
              <a:rPr lang="ru-RU" sz="2400" b="1" dirty="0">
                <a:solidFill>
                  <a:srgbClr val="002060"/>
                </a:solidFill>
              </a:rPr>
              <a:t>инициативность и самостоятельность детей в процессах: </a:t>
            </a:r>
            <a:r>
              <a:rPr lang="ru-RU" sz="2400" b="1" dirty="0" smtClean="0">
                <a:solidFill>
                  <a:srgbClr val="002060"/>
                </a:solidFill>
              </a:rPr>
              <a:t>привлекать к реализации элементов </a:t>
            </a:r>
            <a:r>
              <a:rPr lang="ru-RU" sz="2400" b="1" dirty="0">
                <a:solidFill>
                  <a:srgbClr val="002060"/>
                </a:solidFill>
              </a:rPr>
              <a:t>хозяйственно-бытового труда: вымыть тарелку после обеда, вытереть пыль в комнате, застелить кровать, погладить носовой платок, покормить домашнего питомца и т.п.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2008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Пе</a:t>
            </a:r>
            <a:r>
              <a:rPr lang="ru-RU" b="1" dirty="0" smtClean="0">
                <a:solidFill>
                  <a:srgbClr val="C00000"/>
                </a:solidFill>
              </a:rPr>
              <a:t>дагогическая диагностика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460851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Результаты используются для </a:t>
            </a:r>
            <a:r>
              <a:rPr lang="ru-RU" b="1" dirty="0">
                <a:solidFill>
                  <a:srgbClr val="002060"/>
                </a:solidFill>
              </a:rPr>
              <a:t>решения следующих образовательных задач: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индивидуализации образования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оптимизации </a:t>
            </a:r>
            <a:r>
              <a:rPr lang="ru-RU" b="1" dirty="0">
                <a:solidFill>
                  <a:srgbClr val="002060"/>
                </a:solidFill>
              </a:rPr>
              <a:t>работы с группой </a:t>
            </a:r>
            <a:r>
              <a:rPr lang="ru-RU" b="1" dirty="0" smtClean="0">
                <a:solidFill>
                  <a:srgbClr val="002060"/>
                </a:solidFill>
              </a:rPr>
              <a:t>детей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9484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49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«Социально-коммуникативное развитие»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1340767"/>
            <a:ext cx="8642350" cy="4680521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5 - 6 лет  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 </a:t>
            </a:r>
            <a:r>
              <a:rPr lang="ru-RU" sz="2400" b="1" dirty="0">
                <a:solidFill>
                  <a:srgbClr val="C00000"/>
                </a:solidFill>
              </a:rPr>
              <a:t>В области формирования безопасного </a:t>
            </a:r>
            <a:r>
              <a:rPr lang="ru-RU" sz="2400" b="1" dirty="0" smtClean="0">
                <a:solidFill>
                  <a:srgbClr val="C00000"/>
                </a:solidFill>
              </a:rPr>
              <a:t>поведения:</a:t>
            </a:r>
            <a:endParaRPr lang="ru-RU" sz="24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Обсуждать </a:t>
            </a:r>
            <a:r>
              <a:rPr lang="ru-RU" altLang="ru-RU" sz="2400" b="1" dirty="0">
                <a:solidFill>
                  <a:srgbClr val="002060"/>
                </a:solidFill>
              </a:rPr>
              <a:t>с детьми правила пользования сетью Интернет, цифровыми ресурсами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4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49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«Социально-коммуникативное развитие»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1340767"/>
            <a:ext cx="8642350" cy="4680521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6 - 7 лет  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 </a:t>
            </a:r>
            <a:r>
              <a:rPr lang="ru-RU" sz="2400" b="1" dirty="0">
                <a:solidFill>
                  <a:srgbClr val="C00000"/>
                </a:solidFill>
              </a:rPr>
              <a:t>В области формирования основ гражданственности и патриотизма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</a:rPr>
              <a:t>Знакомить </a:t>
            </a:r>
            <a:r>
              <a:rPr lang="ru-RU" altLang="ru-RU" sz="2400" b="1" dirty="0">
                <a:solidFill>
                  <a:srgbClr val="002060"/>
                </a:solidFill>
              </a:rPr>
              <a:t>с целями и доступными практиками </a:t>
            </a:r>
            <a:r>
              <a:rPr lang="ru-RU" altLang="ru-RU" sz="2400" b="1" dirty="0" err="1">
                <a:solidFill>
                  <a:srgbClr val="002060"/>
                </a:solidFill>
              </a:rPr>
              <a:t>волонтёрства</a:t>
            </a:r>
            <a:r>
              <a:rPr lang="ru-RU" altLang="ru-RU" sz="2400" b="1" dirty="0">
                <a:solidFill>
                  <a:srgbClr val="002060"/>
                </a:solidFill>
              </a:rPr>
              <a:t> в России и включать детей при поддержке взрослых в социальные акции, волонтерские мероприятия в детском саду и в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городе</a:t>
            </a:r>
          </a:p>
          <a:p>
            <a:pPr marL="0" indent="0"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В </a:t>
            </a:r>
            <a:r>
              <a:rPr lang="ru-RU" altLang="ru-RU" sz="2400" b="1" dirty="0">
                <a:solidFill>
                  <a:srgbClr val="C00000"/>
                </a:solidFill>
              </a:rPr>
              <a:t>сфере трудового воспитания:</a:t>
            </a:r>
          </a:p>
          <a:p>
            <a:r>
              <a:rPr lang="ru-RU" altLang="ru-RU" sz="2400" b="1" dirty="0">
                <a:solidFill>
                  <a:srgbClr val="002060"/>
                </a:solidFill>
              </a:rPr>
              <a:t>Ф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ормировать </a:t>
            </a:r>
            <a:r>
              <a:rPr lang="ru-RU" altLang="ru-RU" sz="2400" b="1" dirty="0">
                <a:solidFill>
                  <a:srgbClr val="002060"/>
                </a:solidFill>
              </a:rPr>
              <a:t>элементы финансовой грамотности, осознания материальных возможностей родителей, ограниченности материальных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ресурсов.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endParaRPr lang="ru-RU" altLang="ru-RU" sz="24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49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«Социально-коммуникативное развитие»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1340767"/>
            <a:ext cx="8642350" cy="4680521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6 - 7 лет  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 </a:t>
            </a:r>
            <a:r>
              <a:rPr lang="ru-RU" sz="2400" b="1" dirty="0">
                <a:solidFill>
                  <a:srgbClr val="C00000"/>
                </a:solidFill>
              </a:rPr>
              <a:t>Витальная безопасность: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познакомить </a:t>
            </a:r>
            <a:r>
              <a:rPr lang="ru-RU" sz="2400" b="1" dirty="0">
                <a:solidFill>
                  <a:srgbClr val="002060"/>
                </a:solidFill>
              </a:rPr>
              <a:t>с приемами оказания элементарной помощи себе и другим людям при небольших ушибах, синяках, ссадинах.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закреплять </a:t>
            </a:r>
            <a:r>
              <a:rPr lang="ru-RU" sz="2400" b="1" dirty="0">
                <a:solidFill>
                  <a:srgbClr val="002060"/>
                </a:solidFill>
              </a:rPr>
              <a:t>правила безопасного поведения при катании на детском транспорте (велосипеде, самокате, роликах), </a:t>
            </a:r>
            <a:r>
              <a:rPr lang="ru-RU" sz="2400" b="1" dirty="0" smtClean="0">
                <a:solidFill>
                  <a:srgbClr val="002060"/>
                </a:solidFill>
              </a:rPr>
              <a:t>напоминать </a:t>
            </a:r>
            <a:r>
              <a:rPr lang="ru-RU" sz="2400" b="1" dirty="0">
                <a:solidFill>
                  <a:srgbClr val="002060"/>
                </a:solidFill>
              </a:rPr>
              <a:t>о необходимости пользоваться во время катания шлемом, наколенниками, </a:t>
            </a:r>
            <a:r>
              <a:rPr lang="ru-RU" sz="2400" b="1" dirty="0" err="1">
                <a:solidFill>
                  <a:srgbClr val="002060"/>
                </a:solidFill>
              </a:rPr>
              <a:t>фликерами</a:t>
            </a:r>
            <a:r>
              <a:rPr lang="ru-RU" sz="2400" b="1" dirty="0">
                <a:solidFill>
                  <a:srgbClr val="002060"/>
                </a:solidFill>
              </a:rPr>
              <a:t> (в темное время суток) и пр.</a:t>
            </a:r>
          </a:p>
          <a:p>
            <a:pPr marL="0" indent="0">
              <a:buNone/>
            </a:pPr>
            <a:endParaRPr lang="ru-RU" altLang="ru-RU" sz="24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49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«Социально-коммуникативное развитие»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1340767"/>
            <a:ext cx="8642350" cy="4680521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6 - 7 лет  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Пожарная </a:t>
            </a:r>
            <a:r>
              <a:rPr lang="ru-RU" sz="2400" b="1" dirty="0">
                <a:solidFill>
                  <a:srgbClr val="C00000"/>
                </a:solidFill>
              </a:rPr>
              <a:t>безопасность: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</a:rPr>
              <a:t>родолжать </a:t>
            </a:r>
            <a:r>
              <a:rPr lang="ru-RU" sz="2400" b="1" dirty="0">
                <a:solidFill>
                  <a:srgbClr val="002060"/>
                </a:solidFill>
              </a:rPr>
              <a:t>знакомить с огнем как явлением культуры и его значением в жизни человека и общества.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</a:rPr>
              <a:t>редложить сравнивать </a:t>
            </a:r>
            <a:r>
              <a:rPr lang="ru-RU" sz="2400" b="1" dirty="0">
                <a:solidFill>
                  <a:srgbClr val="002060"/>
                </a:solidFill>
              </a:rPr>
              <a:t>огонь природный и рукотворный.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 Экологическая </a:t>
            </a:r>
            <a:r>
              <a:rPr lang="ru-RU" sz="2400" b="1" dirty="0">
                <a:solidFill>
                  <a:srgbClr val="C00000"/>
                </a:solidFill>
              </a:rPr>
              <a:t>безопасность: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дать </a:t>
            </a:r>
            <a:r>
              <a:rPr lang="ru-RU" sz="2400" b="1" dirty="0">
                <a:solidFill>
                  <a:srgbClr val="002060"/>
                </a:solidFill>
              </a:rPr>
              <a:t>начальное представление о некоторых глобальных экологических </a:t>
            </a:r>
            <a:r>
              <a:rPr lang="ru-RU" sz="2400" b="1" dirty="0" smtClean="0">
                <a:solidFill>
                  <a:srgbClr val="002060"/>
                </a:solidFill>
              </a:rPr>
              <a:t>проблемах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дать понятие, </a:t>
            </a:r>
            <a:r>
              <a:rPr lang="ru-RU" sz="2400" b="1" dirty="0">
                <a:solidFill>
                  <a:srgbClr val="002060"/>
                </a:solidFill>
              </a:rPr>
              <a:t>что означают значки на </a:t>
            </a:r>
            <a:r>
              <a:rPr lang="ru-RU" sz="2400" b="1" dirty="0" smtClean="0">
                <a:solidFill>
                  <a:srgbClr val="002060"/>
                </a:solidFill>
              </a:rPr>
              <a:t>упаковках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(</a:t>
            </a:r>
            <a:r>
              <a:rPr lang="ru-RU" sz="2400" b="1" dirty="0">
                <a:solidFill>
                  <a:srgbClr val="002060"/>
                </a:solidFill>
              </a:rPr>
              <a:t>Н.А. Рыжова)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altLang="ru-RU" sz="24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49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«Социально-коммуникативное развитие»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1340767"/>
            <a:ext cx="8642350" cy="5040561"/>
          </a:xfrm>
        </p:spPr>
        <p:txBody>
          <a:bodyPr rtlCol="0"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6 - 7 лет  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сфере социальных отношений: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Расширять </a:t>
            </a:r>
            <a:r>
              <a:rPr lang="ru-RU" b="1" dirty="0">
                <a:solidFill>
                  <a:srgbClr val="002060"/>
                </a:solidFill>
              </a:rPr>
              <a:t>представления о семье, семейных и родственных отношениях: взаимные чувства, правила общения в семье, значимые и памятные события, досуг семьи, семейный бюджет.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В </a:t>
            </a:r>
            <a:r>
              <a:rPr lang="ru-RU" b="1" dirty="0">
                <a:solidFill>
                  <a:srgbClr val="C00000"/>
                </a:solidFill>
              </a:rPr>
              <a:t>области формирования основ гражданственности и </a:t>
            </a:r>
            <a:r>
              <a:rPr lang="ru-RU" b="1" dirty="0" smtClean="0">
                <a:solidFill>
                  <a:srgbClr val="C00000"/>
                </a:solidFill>
              </a:rPr>
              <a:t>  патриотизма</a:t>
            </a:r>
            <a:r>
              <a:rPr lang="ru-RU" b="1" dirty="0">
                <a:solidFill>
                  <a:srgbClr val="C00000"/>
                </a:solidFill>
              </a:rPr>
              <a:t>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Знакомить </a:t>
            </a:r>
            <a:r>
              <a:rPr lang="ru-RU" b="1" dirty="0">
                <a:solidFill>
                  <a:srgbClr val="002060"/>
                </a:solidFill>
              </a:rPr>
              <a:t>детей с назначением и доступными практиками </a:t>
            </a:r>
            <a:r>
              <a:rPr lang="ru-RU" b="1" dirty="0" err="1">
                <a:solidFill>
                  <a:srgbClr val="002060"/>
                </a:solidFill>
              </a:rPr>
              <a:t>волонтёрства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smtClean="0">
                <a:solidFill>
                  <a:srgbClr val="002060"/>
                </a:solidFill>
              </a:rPr>
              <a:t>России;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Знакомить </a:t>
            </a:r>
            <a:r>
              <a:rPr lang="ru-RU" b="1" dirty="0">
                <a:solidFill>
                  <a:srgbClr val="002060"/>
                </a:solidFill>
              </a:rPr>
              <a:t>детей с праздниками: День полного освобождения Ленинграда от фашистской блокады; Международный день родного языка, День добровольца (волонтёра) в России, День Конституции Российской Федерации.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Учить </a:t>
            </a:r>
            <a:r>
              <a:rPr lang="ru-RU" b="1" dirty="0">
                <a:solidFill>
                  <a:srgbClr val="002060"/>
                </a:solidFill>
              </a:rPr>
              <a:t>детей действовать с картой города, создавать коллажи и макеты городских локаций, использовать макеты в различных видах деятельности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altLang="ru-RU" sz="24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49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«Социально-коммуникативное развитие»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1340767"/>
            <a:ext cx="8642350" cy="5040561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6 - 7 лет  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  <a:r>
              <a:rPr lang="ru-RU" sz="2400" b="1" dirty="0">
                <a:solidFill>
                  <a:srgbClr val="C00000"/>
                </a:solidFill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</a:rPr>
              <a:t>сфере трудового </a:t>
            </a:r>
            <a:r>
              <a:rPr lang="ru-RU" sz="2400" b="1" dirty="0">
                <a:solidFill>
                  <a:srgbClr val="C00000"/>
                </a:solidFill>
              </a:rPr>
              <a:t>воспитания: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Организовывать: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встречи </a:t>
            </a:r>
            <a:r>
              <a:rPr lang="ru-RU" sz="2400" b="1" dirty="0">
                <a:solidFill>
                  <a:srgbClr val="002060"/>
                </a:solidFill>
              </a:rPr>
              <a:t>детей с представителями разных </a:t>
            </a:r>
            <a:r>
              <a:rPr lang="ru-RU" sz="2400" b="1" dirty="0" smtClean="0">
                <a:solidFill>
                  <a:srgbClr val="002060"/>
                </a:solidFill>
              </a:rPr>
              <a:t>профессий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экскурсии </a:t>
            </a:r>
            <a:r>
              <a:rPr lang="ru-RU" sz="2400" b="1" dirty="0">
                <a:solidFill>
                  <a:srgbClr val="002060"/>
                </a:solidFill>
              </a:rPr>
              <a:t>с целью продемонстрировать реальные трудовые действия и взаимоотношения специалистов на </a:t>
            </a:r>
            <a:r>
              <a:rPr lang="ru-RU" sz="2400" b="1" dirty="0" smtClean="0">
                <a:solidFill>
                  <a:srgbClr val="002060"/>
                </a:solidFill>
              </a:rPr>
              <a:t>работе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просмотры </a:t>
            </a:r>
            <a:r>
              <a:rPr lang="ru-RU" sz="2400" b="1" dirty="0">
                <a:solidFill>
                  <a:srgbClr val="002060"/>
                </a:solidFill>
              </a:rPr>
              <a:t>видеофильмов, мультфильмов, чтение художественно литературы для знакомства детей с многообразием профессий современного человека.</a:t>
            </a:r>
          </a:p>
          <a:p>
            <a:pPr marL="0" indent="0">
              <a:buNone/>
            </a:pP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altLang="ru-RU" sz="24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49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«Художественно-эстетическое развитие развитие»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1628800"/>
            <a:ext cx="8642350" cy="4752528"/>
          </a:xfrm>
        </p:spPr>
        <p:txBody>
          <a:bodyPr rtlCol="0">
            <a:normAutofit/>
          </a:bodyPr>
          <a:lstStyle/>
          <a:p>
            <a:endParaRPr lang="ru-RU" altLang="ru-RU" sz="2400" b="1" dirty="0" smtClean="0">
              <a:solidFill>
                <a:srgbClr val="002060"/>
              </a:solidFill>
            </a:endParaRPr>
          </a:p>
          <a:p>
            <a:r>
              <a:rPr lang="ru-RU" altLang="ru-RU" b="1" dirty="0" smtClean="0">
                <a:solidFill>
                  <a:srgbClr val="002060"/>
                </a:solidFill>
              </a:rPr>
              <a:t>Сюжетные танцы – характерные </a:t>
            </a:r>
          </a:p>
          <a:p>
            <a:r>
              <a:rPr lang="ru-RU" altLang="ru-RU" b="1" dirty="0" smtClean="0">
                <a:solidFill>
                  <a:srgbClr val="002060"/>
                </a:solidFill>
              </a:rPr>
              <a:t>Народный репертуар остался в полном объеме</a:t>
            </a:r>
          </a:p>
          <a:p>
            <a:pPr marL="0" indent="0">
              <a:buNone/>
            </a:pPr>
            <a:endParaRPr lang="ru-RU" altLang="ru-RU" sz="24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49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«Физическое развитие»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endParaRPr lang="ru-RU" alt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1340767"/>
            <a:ext cx="8642350" cy="5040561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altLang="ru-RU" sz="2400" b="1" dirty="0" smtClean="0">
                <a:solidFill>
                  <a:srgbClr val="002060"/>
                </a:solidFill>
              </a:rPr>
              <a:t>   5-6 </a:t>
            </a:r>
            <a:r>
              <a:rPr lang="ru-RU" altLang="ru-RU" sz="2400" b="1" dirty="0">
                <a:solidFill>
                  <a:srgbClr val="002060"/>
                </a:solidFill>
              </a:rPr>
              <a:t>лет</a:t>
            </a:r>
          </a:p>
          <a:p>
            <a:pPr marL="0" indent="0">
              <a:buNone/>
            </a:pPr>
            <a:r>
              <a:rPr lang="ru-RU" altLang="ru-RU" sz="2400" b="1" dirty="0" smtClean="0">
                <a:solidFill>
                  <a:srgbClr val="C00000"/>
                </a:solidFill>
              </a:rPr>
              <a:t>   Спортивные упражнения</a:t>
            </a:r>
            <a:endParaRPr lang="ru-RU" altLang="ru-RU" sz="2400" b="1" dirty="0">
              <a:solidFill>
                <a:srgbClr val="C00000"/>
              </a:solidFill>
            </a:endParaRPr>
          </a:p>
          <a:p>
            <a:r>
              <a:rPr lang="ru-RU" altLang="ru-RU" sz="2400" b="1" dirty="0" smtClean="0">
                <a:solidFill>
                  <a:srgbClr val="002060"/>
                </a:solidFill>
              </a:rPr>
              <a:t>Ходьба </a:t>
            </a:r>
            <a:r>
              <a:rPr lang="ru-RU" altLang="ru-RU" sz="2400" b="1" dirty="0">
                <a:solidFill>
                  <a:srgbClr val="002060"/>
                </a:solidFill>
              </a:rPr>
              <a:t>на лыжах на расстояние до 500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м  </a:t>
            </a:r>
            <a:r>
              <a:rPr lang="ru-RU" altLang="ru-RU" sz="2400" b="1" dirty="0">
                <a:solidFill>
                  <a:srgbClr val="002060"/>
                </a:solidFill>
              </a:rPr>
              <a:t>по лыжне скользящим шагом. </a:t>
            </a:r>
          </a:p>
          <a:p>
            <a:pPr marL="0" indent="0">
              <a:buNone/>
            </a:pPr>
            <a:r>
              <a:rPr lang="ru-RU" altLang="ru-RU" sz="2400" b="1" dirty="0" smtClean="0">
                <a:solidFill>
                  <a:srgbClr val="C00000"/>
                </a:solidFill>
              </a:rPr>
              <a:t>   Туристические </a:t>
            </a:r>
            <a:r>
              <a:rPr lang="ru-RU" altLang="ru-RU" sz="2400" b="1" dirty="0">
                <a:solidFill>
                  <a:srgbClr val="C00000"/>
                </a:solidFill>
              </a:rPr>
              <a:t>прогулки и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экскурсии</a:t>
            </a:r>
            <a:endParaRPr lang="ru-RU" altLang="ru-RU" sz="2400" b="1" dirty="0">
              <a:solidFill>
                <a:srgbClr val="C00000"/>
              </a:solidFill>
            </a:endParaRPr>
          </a:p>
          <a:p>
            <a:r>
              <a:rPr lang="ru-RU" altLang="ru-RU" sz="2400" b="1" dirty="0" smtClean="0">
                <a:solidFill>
                  <a:srgbClr val="002060"/>
                </a:solidFill>
              </a:rPr>
              <a:t>Непродолжительные </a:t>
            </a:r>
            <a:r>
              <a:rPr lang="ru-RU" altLang="ru-RU" sz="2400" b="1" dirty="0">
                <a:solidFill>
                  <a:srgbClr val="002060"/>
                </a:solidFill>
              </a:rPr>
              <a:t>пешие прогулки и экскурсии на расстояние от 1 до  2 км (в оба конца), в теплый период года, и до 1 км в холодный период. Продолжительность пешего похода от 1 до 1,5 ч. с остановкой от 10 до 15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минут (при наличии условий).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altLang="ru-RU" sz="24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49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Образовательная область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«Физическое развитие»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endParaRPr lang="ru-RU" alt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1340767"/>
            <a:ext cx="8642350" cy="5040561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6-7 </a:t>
            </a:r>
            <a:r>
              <a:rPr lang="ru-RU" sz="2400" b="1" dirty="0">
                <a:solidFill>
                  <a:srgbClr val="002060"/>
                </a:solidFill>
              </a:rPr>
              <a:t>лет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Спортивные упражнения</a:t>
            </a:r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Ходьба </a:t>
            </a:r>
            <a:r>
              <a:rPr lang="ru-RU" sz="2400" b="1" dirty="0">
                <a:solidFill>
                  <a:srgbClr val="002060"/>
                </a:solidFill>
              </a:rPr>
              <a:t>на лыжах на расстояние до 500 </a:t>
            </a:r>
            <a:r>
              <a:rPr lang="ru-RU" sz="2400" b="1" dirty="0" smtClean="0">
                <a:solidFill>
                  <a:srgbClr val="002060"/>
                </a:solidFill>
              </a:rPr>
              <a:t>м </a:t>
            </a:r>
            <a:r>
              <a:rPr lang="ru-RU" sz="2400" b="1" dirty="0">
                <a:solidFill>
                  <a:srgbClr val="002060"/>
                </a:solidFill>
              </a:rPr>
              <a:t>по лыжне скользящим шагом.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Туристические </a:t>
            </a:r>
            <a:r>
              <a:rPr lang="ru-RU" sz="2400" b="1" dirty="0">
                <a:solidFill>
                  <a:srgbClr val="C00000"/>
                </a:solidFill>
              </a:rPr>
              <a:t>прогулки и </a:t>
            </a:r>
            <a:r>
              <a:rPr lang="ru-RU" sz="2400" b="1" dirty="0" smtClean="0">
                <a:solidFill>
                  <a:srgbClr val="C00000"/>
                </a:solidFill>
              </a:rPr>
              <a:t>экскурсии</a:t>
            </a:r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Непродолжительные </a:t>
            </a:r>
            <a:r>
              <a:rPr lang="ru-RU" sz="2400" b="1" dirty="0">
                <a:solidFill>
                  <a:srgbClr val="002060"/>
                </a:solidFill>
              </a:rPr>
              <a:t>пешие прогулки и экскурсии на расстояние от 1 до  3 км (в оба конца), в теплый период года, и от 1 до 2 км в холодный период. Продолжительность пешего похода от 1 до 2,5 ч. с остановкой от 10 до 15 </a:t>
            </a:r>
            <a:r>
              <a:rPr lang="ru-RU" sz="2400" b="1" dirty="0" smtClean="0">
                <a:solidFill>
                  <a:srgbClr val="002060"/>
                </a:solidFill>
              </a:rPr>
              <a:t>минут(при наличии условий).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altLang="ru-RU" sz="24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7" y="188913"/>
            <a:ext cx="6985149" cy="8493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Изменения в программе воспитания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МДОУ «Детский сад № 5»</a:t>
            </a:r>
            <a:endParaRPr lang="ru-RU" alt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908721"/>
            <a:ext cx="8642350" cy="547260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altLang="ru-RU" sz="2400" b="1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Патриотическое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Социальное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Познавательное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Физическое и оздоровительное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Трудовое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Этико-эстетическое</a:t>
            </a:r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dirty="0" smtClean="0">
                <a:solidFill>
                  <a:srgbClr val="FF0000"/>
                </a:solidFill>
              </a:rPr>
              <a:t>Эстетическое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Духовно-нравственное</a:t>
            </a:r>
            <a:endParaRPr lang="ru-RU" alt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572000" y="5229200"/>
            <a:ext cx="720080" cy="288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2008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Методы педагогической диагностики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5544616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Наблюдение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Свободные беседы с детьми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Промежуточная аттестация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Анализ продуктов детской деятельности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Итоговая аттестация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Специальные диагностические ситуации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Тестирование и проективные методики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8045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7" y="188913"/>
            <a:ext cx="7561213" cy="84931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Ценности</a:t>
            </a:r>
            <a:endParaRPr lang="ru-RU" alt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476672"/>
            <a:ext cx="8642350" cy="5904657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alt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01525"/>
              </p:ext>
            </p:extLst>
          </p:nvPr>
        </p:nvGraphicFramePr>
        <p:xfrm>
          <a:off x="816769" y="1038225"/>
          <a:ext cx="7355631" cy="5478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7422">
                  <a:extLst>
                    <a:ext uri="{9D8B030D-6E8A-4147-A177-3AD203B41FA5}">
                      <a16:colId xmlns:a16="http://schemas.microsoft.com/office/drawing/2014/main" val="3618906267"/>
                    </a:ext>
                  </a:extLst>
                </a:gridCol>
                <a:gridCol w="3678209">
                  <a:extLst>
                    <a:ext uri="{9D8B030D-6E8A-4147-A177-3AD203B41FA5}">
                      <a16:colId xmlns:a16="http://schemas.microsoft.com/office/drawing/2014/main" val="757193926"/>
                    </a:ext>
                  </a:extLst>
                </a:gridCol>
              </a:tblGrid>
              <a:tr h="434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Было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Стало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0683727"/>
                  </a:ext>
                </a:extLst>
              </a:tr>
              <a:tr h="363334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800" dirty="0">
                          <a:effectLst/>
                        </a:rPr>
                        <a:t>Родина и природа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800" dirty="0">
                          <a:effectLst/>
                        </a:rPr>
                        <a:t>Семья, дружба, человек и сотрудничество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800" dirty="0">
                          <a:effectLst/>
                        </a:rPr>
                        <a:t>Знания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800" dirty="0">
                          <a:effectLst/>
                        </a:rPr>
                        <a:t>Здоровье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800" dirty="0">
                          <a:effectLst/>
                        </a:rPr>
                        <a:t>Труд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800" dirty="0">
                          <a:effectLst/>
                        </a:rPr>
                        <a:t>Культура и красота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800" dirty="0">
                          <a:effectLst/>
                        </a:rPr>
                        <a:t>Родина и природа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800" dirty="0">
                          <a:effectLst/>
                        </a:rPr>
                        <a:t>Семья, дружба, человек и сотрудничество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Познание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Жизнь</a:t>
                      </a:r>
                      <a:r>
                        <a:rPr lang="ru-RU" sz="2800" dirty="0">
                          <a:effectLst/>
                        </a:rPr>
                        <a:t> и здоровье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800" dirty="0">
                          <a:effectLst/>
                        </a:rPr>
                        <a:t>Труд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800" dirty="0">
                          <a:effectLst/>
                        </a:rPr>
                        <a:t>Культура, красота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Жизнь, милосердие, добро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4923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2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6554688" cy="19304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i="1" dirty="0" smtClean="0">
                <a:solidFill>
                  <a:srgbClr val="FF0000"/>
                </a:solidFill>
                <a:latin typeface="+mn-lt"/>
              </a:rPr>
              <a:t>О ценностях</a:t>
            </a:r>
            <a:r>
              <a:rPr lang="ru-RU" i="1" dirty="0">
                <a:solidFill>
                  <a:srgbClr val="FF0000"/>
                </a:solidFill>
                <a:latin typeface="+mn-lt"/>
              </a:rPr>
              <a:t>, к которым надо приобщать детей</a:t>
            </a:r>
            <a:br>
              <a:rPr lang="ru-RU" i="1" dirty="0">
                <a:solidFill>
                  <a:srgbClr val="FF0000"/>
                </a:solidFill>
                <a:latin typeface="+mn-lt"/>
              </a:rPr>
            </a:br>
            <a:endParaRPr lang="ru-RU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62" y="2160588"/>
            <a:ext cx="3847088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7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10445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96752"/>
            <a:ext cx="7346776" cy="28803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Круглый стол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  <a:hlinkClick r:id="rId2" action="ppaction://hlinkfile"/>
              </a:rPr>
              <a:t>Учебно-методический комплект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к образовательной программе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МДОУ «Детский сад № 5»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Решение педсовета: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772816"/>
            <a:ext cx="7562800" cy="4268545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Продолжить реализацию образовательной программы МДОУ «Детский сад № 5» с изменениями по образовательным </a:t>
            </a:r>
            <a:r>
              <a:rPr lang="ru-RU" sz="2400" b="1" dirty="0">
                <a:solidFill>
                  <a:srgbClr val="002060"/>
                </a:solidFill>
              </a:rPr>
              <a:t>областям в соответствии </a:t>
            </a:r>
            <a:r>
              <a:rPr lang="ru-RU" sz="2400" b="1" dirty="0" smtClean="0">
                <a:solidFill>
                  <a:srgbClr val="002060"/>
                </a:solidFill>
              </a:rPr>
              <a:t>с ФОП ДО (федеральной образовательной программой дошкольного образования).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Утвердить учебно-методический комплект для  реализации ОП </a:t>
            </a:r>
            <a:r>
              <a:rPr lang="ru-RU" sz="2400" b="1" dirty="0">
                <a:solidFill>
                  <a:srgbClr val="002060"/>
                </a:solidFill>
              </a:rPr>
              <a:t>МДОУ «Детский сад № 5» в соответствии с </a:t>
            </a:r>
            <a:r>
              <a:rPr lang="ru-RU" sz="2400" b="1" dirty="0" smtClean="0">
                <a:solidFill>
                  <a:srgbClr val="002060"/>
                </a:solidFill>
              </a:rPr>
              <a:t>ФОП ДО.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 Педсовету № 3 подготовить сообщения о реализации проектной деятельности по поддержке инициативы и самостоятельности детей (апрель 2024 г.).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76872"/>
            <a:ext cx="7418784" cy="2808312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Благодарим 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2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836712"/>
            <a:ext cx="8229600" cy="136815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Интервалы значений результатов педагогической диагностики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971599" y="1988840"/>
            <a:ext cx="7921575" cy="453578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4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4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ru-RU" b="1" dirty="0" smtClean="0">
                <a:solidFill>
                  <a:srgbClr val="002060"/>
                </a:solidFill>
              </a:rPr>
              <a:t>&lt; 2,9</a:t>
            </a:r>
            <a:r>
              <a:rPr lang="ru-RU" altLang="ru-RU" b="1" dirty="0" smtClean="0">
                <a:solidFill>
                  <a:srgbClr val="002060"/>
                </a:solidFill>
              </a:rPr>
              <a:t> балла</a:t>
            </a:r>
            <a:r>
              <a:rPr lang="en-US" altLang="ru-RU" b="1" dirty="0" smtClean="0">
                <a:solidFill>
                  <a:srgbClr val="002060"/>
                </a:solidFill>
              </a:rPr>
              <a:t> – </a:t>
            </a:r>
            <a:r>
              <a:rPr lang="ru-RU" altLang="ru-RU" b="1" dirty="0" smtClean="0">
                <a:solidFill>
                  <a:srgbClr val="002060"/>
                </a:solidFill>
              </a:rPr>
              <a:t>низкий уровень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b="1" dirty="0" smtClean="0">
                <a:solidFill>
                  <a:srgbClr val="002060"/>
                </a:solidFill>
              </a:rPr>
              <a:t>3 – 4,4 балла - средний уровень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ru-RU" b="1" dirty="0" smtClean="0">
                <a:solidFill>
                  <a:srgbClr val="002060"/>
                </a:solidFill>
              </a:rPr>
              <a:t>&gt; </a:t>
            </a:r>
            <a:r>
              <a:rPr lang="ru-RU" altLang="ru-RU" b="1" dirty="0" smtClean="0">
                <a:solidFill>
                  <a:srgbClr val="002060"/>
                </a:solidFill>
              </a:rPr>
              <a:t>4,5 балла – высокий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8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772816"/>
            <a:ext cx="6348413" cy="4269209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C00000"/>
                </a:solidFill>
              </a:rPr>
              <a:t>НОД - ?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C00000"/>
                </a:solidFill>
              </a:rPr>
              <a:t>ООД - ?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C00000"/>
                </a:solidFill>
              </a:rPr>
              <a:t>Занятия - ?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443136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Занятие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364" y="1484784"/>
            <a:ext cx="7850832" cy="448523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002060"/>
                </a:solidFill>
              </a:rPr>
              <a:t>Э</a:t>
            </a:r>
            <a:r>
              <a:rPr lang="ru-RU" sz="2800" b="1" dirty="0" smtClean="0">
                <a:solidFill>
                  <a:srgbClr val="002060"/>
                </a:solidFill>
              </a:rPr>
              <a:t>то </a:t>
            </a:r>
            <a:r>
              <a:rPr lang="ru-RU" sz="2800" b="1" dirty="0">
                <a:solidFill>
                  <a:srgbClr val="002060"/>
                </a:solidFill>
              </a:rPr>
              <a:t>форма организации образовательной деятельности, продолжительность, время в расписании и суммарную образовательную нагрузку которых регулирует СанПиН 1.2.3685-21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Это </a:t>
            </a:r>
            <a:r>
              <a:rPr lang="ru-RU" sz="2800" b="1" dirty="0">
                <a:solidFill>
                  <a:srgbClr val="002060"/>
                </a:solidFill>
              </a:rPr>
              <a:t>занимательное и интересное для детей </a:t>
            </a:r>
            <a:r>
              <a:rPr lang="ru-RU" sz="2800" b="1" dirty="0" smtClean="0">
                <a:solidFill>
                  <a:srgbClr val="002060"/>
                </a:solidFill>
              </a:rPr>
              <a:t>дело</a:t>
            </a:r>
            <a:r>
              <a:rPr lang="ru-RU" sz="2800" b="1" dirty="0">
                <a:solidFill>
                  <a:srgbClr val="002060"/>
                </a:solidFill>
              </a:rPr>
              <a:t>, посредством которое они осваивают содержание образовательных областей (</a:t>
            </a:r>
            <a:r>
              <a:rPr lang="ru-RU" sz="2800" b="1" dirty="0" err="1">
                <a:solidFill>
                  <a:srgbClr val="002060"/>
                </a:solidFill>
              </a:rPr>
              <a:t>пп</a:t>
            </a:r>
            <a:r>
              <a:rPr lang="ru-RU" sz="2800" b="1" dirty="0">
                <a:solidFill>
                  <a:srgbClr val="002060"/>
                </a:solidFill>
              </a:rPr>
              <a:t>. 24.12, 24.13 ФОП ДО</a:t>
            </a:r>
            <a:r>
              <a:rPr lang="ru-RU" sz="2800" dirty="0"/>
              <a:t>).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88171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348413" cy="15510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Культурные практики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7634808" cy="4529509"/>
          </a:xfrm>
        </p:spPr>
        <p:txBody>
          <a:bodyPr/>
          <a:lstStyle/>
          <a:p>
            <a:pPr marL="0" lvl="0" indent="0">
              <a:buClr>
                <a:srgbClr val="90C226"/>
              </a:buClr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К культурным практикам </a:t>
            </a:r>
            <a:r>
              <a:rPr lang="ru-RU" sz="2600" b="1" dirty="0" smtClean="0">
                <a:solidFill>
                  <a:srgbClr val="002060"/>
                </a:solidFill>
              </a:rPr>
              <a:t>относят </a:t>
            </a:r>
            <a:r>
              <a:rPr lang="ru-RU" sz="2600" b="1" dirty="0">
                <a:solidFill>
                  <a:srgbClr val="FF0000"/>
                </a:solidFill>
              </a:rPr>
              <a:t>игровую, продуктивную, познавательно-исследовательскую, коммуникативную практики, чтение художественной литературы</a:t>
            </a:r>
            <a:r>
              <a:rPr lang="ru-RU" sz="2600" b="1" dirty="0">
                <a:solidFill>
                  <a:srgbClr val="002060"/>
                </a:solidFill>
              </a:rPr>
              <a:t>. </a:t>
            </a:r>
            <a:endParaRPr lang="ru-RU" sz="2600" b="1" dirty="0" smtClean="0">
              <a:solidFill>
                <a:srgbClr val="002060"/>
              </a:solidFill>
            </a:endParaRPr>
          </a:p>
          <a:p>
            <a:pPr marL="0" lvl="0" indent="0">
              <a:buClr>
                <a:srgbClr val="90C226"/>
              </a:buClr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Культурные </a:t>
            </a:r>
            <a:r>
              <a:rPr lang="ru-RU" sz="2600" b="1" dirty="0">
                <a:solidFill>
                  <a:srgbClr val="002060"/>
                </a:solidFill>
              </a:rPr>
              <a:t>практики дают детям возможность проявить </a:t>
            </a:r>
            <a:r>
              <a:rPr lang="ru-RU" sz="2600" b="1" dirty="0" err="1">
                <a:solidFill>
                  <a:srgbClr val="002060"/>
                </a:solidFill>
              </a:rPr>
              <a:t>субъектность</a:t>
            </a:r>
            <a:r>
              <a:rPr lang="ru-RU" sz="2600" b="1" dirty="0">
                <a:solidFill>
                  <a:srgbClr val="002060"/>
                </a:solidFill>
              </a:rPr>
              <a:t>, развивают творческую, познавательную и коммуникативную инициативы, инициативу целеполагания. </a:t>
            </a:r>
            <a:endParaRPr lang="ru-RU" sz="2600" b="1" dirty="0" smtClean="0">
              <a:solidFill>
                <a:srgbClr val="002060"/>
              </a:solidFill>
            </a:endParaRPr>
          </a:p>
          <a:p>
            <a:pPr marL="0" lvl="0" indent="0">
              <a:buClr>
                <a:srgbClr val="90C226"/>
              </a:buClr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Культурные </a:t>
            </a:r>
            <a:r>
              <a:rPr lang="ru-RU" sz="2600" b="1" dirty="0">
                <a:solidFill>
                  <a:srgbClr val="002060"/>
                </a:solidFill>
              </a:rPr>
              <a:t>практики ценны тем, что ориентированы на самостоятельность, творчество, активность и инициативность детей (</a:t>
            </a:r>
            <a:r>
              <a:rPr lang="ru-RU" sz="2600" b="1" dirty="0" err="1">
                <a:solidFill>
                  <a:srgbClr val="002060"/>
                </a:solidFill>
              </a:rPr>
              <a:t>пп</a:t>
            </a:r>
            <a:r>
              <a:rPr lang="ru-RU" sz="2600" b="1" dirty="0">
                <a:solidFill>
                  <a:srgbClr val="002060"/>
                </a:solidFill>
              </a:rPr>
              <a:t>. 24.18–24.22 ФОП ДО).</a:t>
            </a:r>
          </a:p>
          <a:p>
            <a:pPr lvl="0">
              <a:buClr>
                <a:srgbClr val="90C226"/>
              </a:buClr>
            </a:pPr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5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99392"/>
            <a:ext cx="6348413" cy="2029792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i="1" dirty="0">
                <a:solidFill>
                  <a:srgbClr val="FF0000"/>
                </a:solidFill>
              </a:rPr>
              <a:t>Чем занятие отличается от культурных </a:t>
            </a:r>
            <a:r>
              <a:rPr lang="ru-RU" i="1" dirty="0" smtClean="0">
                <a:solidFill>
                  <a:srgbClr val="FF0000"/>
                </a:solidFill>
              </a:rPr>
              <a:t>практик?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70" y="2160588"/>
            <a:ext cx="3798072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0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1687</Words>
  <Application>Microsoft Office PowerPoint</Application>
  <PresentationFormat>Экран (4:3)</PresentationFormat>
  <Paragraphs>293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3" baseType="lpstr">
      <vt:lpstr>Arial</vt:lpstr>
      <vt:lpstr>Arial Black</vt:lpstr>
      <vt:lpstr>Calibri</vt:lpstr>
      <vt:lpstr>Symbol</vt:lpstr>
      <vt:lpstr>Times New Roman</vt:lpstr>
      <vt:lpstr>Trebuchet MS</vt:lpstr>
      <vt:lpstr>Wingdings 3</vt:lpstr>
      <vt:lpstr>Аспект</vt:lpstr>
      <vt:lpstr> МУНИЦИПАЛЬНОЕ ДОШКОЛЬНОЕ ОБРАЗОВАТЕЛЬНОЕ УЧРЕЖДЕНИЕ  «ДЕТСКИЙ САД № 5»</vt:lpstr>
      <vt:lpstr>ПЛАН проведения педсовета:</vt:lpstr>
      <vt:lpstr>Педагогическая диагностика</vt:lpstr>
      <vt:lpstr>Методы педагогической диагностики</vt:lpstr>
      <vt:lpstr>Интервалы значений результатов педагогической диагностики</vt:lpstr>
      <vt:lpstr>Презентация PowerPoint</vt:lpstr>
      <vt:lpstr> Занятие</vt:lpstr>
      <vt:lpstr>Культурные практики </vt:lpstr>
      <vt:lpstr> Чем занятие отличается от культурных практик? </vt:lpstr>
      <vt:lpstr>Презентация PowerPoint</vt:lpstr>
      <vt:lpstr>Образовательная область  «Речевое развитие»</vt:lpstr>
      <vt:lpstr>Образовательная область  «Речевое развитие»</vt:lpstr>
      <vt:lpstr>Образовательная область  «Речевое развитие»</vt:lpstr>
      <vt:lpstr>Образовательная область  «Речевое развитие»</vt:lpstr>
      <vt:lpstr>Образовательная область  «Речевое развитие»</vt:lpstr>
      <vt:lpstr>Образовательная область  «Познавательное развитие»</vt:lpstr>
      <vt:lpstr>Образовательная область  «Познавательное развитие»</vt:lpstr>
      <vt:lpstr>Образовательная область  «Познавательное развитие»</vt:lpstr>
      <vt:lpstr>Образовательная область  «Познавательное развитие»</vt:lpstr>
      <vt:lpstr>Образовательная область  «Познавательное развитие»</vt:lpstr>
      <vt:lpstr>Образовательная область  «Познавательное развитие»</vt:lpstr>
      <vt:lpstr>Образовательная область  «Социально-коммуникативное развитие»</vt:lpstr>
      <vt:lpstr>Образовательная область  «Социально-коммуникативное развитие»</vt:lpstr>
      <vt:lpstr>Образовательная область  «Социально-коммуникативное развитие»</vt:lpstr>
      <vt:lpstr>Образовательная область  «Социально-коммуникативное развитие»</vt:lpstr>
      <vt:lpstr>Образовательная область  «Социально-коммуникативное развитие» </vt:lpstr>
      <vt:lpstr>Образовательная область  «Социально-коммуникативное развитие»  </vt:lpstr>
      <vt:lpstr>Образовательная область  «Социально-коммуникативное развитие»  </vt:lpstr>
      <vt:lpstr>Образовательная область  «Социально-коммуникативное развитие»</vt:lpstr>
      <vt:lpstr>Образовательная область  «Социально-коммуникативное развитие»</vt:lpstr>
      <vt:lpstr>Образовательная область  «Социально-коммуникативное развитие»</vt:lpstr>
      <vt:lpstr>Образовательная область  «Социально-коммуникативное развитие»</vt:lpstr>
      <vt:lpstr>Образовательная область  «Социально-коммуникативное развитие»</vt:lpstr>
      <vt:lpstr>Образовательная область  «Социально-коммуникативное развитие»</vt:lpstr>
      <vt:lpstr>Образовательная область  «Социально-коммуникативное развитие»</vt:lpstr>
      <vt:lpstr>Образовательная область  «Художественно-эстетическое развитие развитие»</vt:lpstr>
      <vt:lpstr>Образовательная область  «Физическое развитие» </vt:lpstr>
      <vt:lpstr>Образовательная область  «Физическое развитие» </vt:lpstr>
      <vt:lpstr>Изменения в программе воспитания  МДОУ «Детский сад № 5»</vt:lpstr>
      <vt:lpstr>Ценности</vt:lpstr>
      <vt:lpstr> О ценностях, к которым надо приобщать детей </vt:lpstr>
      <vt:lpstr>Презентация PowerPoint</vt:lpstr>
      <vt:lpstr>Круглый стол  Учебно-методический комплект  к образовательной программе  МДОУ «Детский сад № 5» </vt:lpstr>
      <vt:lpstr>Решение педсовета: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 «ДЕТСКИЙ САД № 5»</dc:title>
  <dc:creator>User</dc:creator>
  <cp:lastModifiedBy>пк</cp:lastModifiedBy>
  <cp:revision>72</cp:revision>
  <cp:lastPrinted>2024-02-20T11:17:49Z</cp:lastPrinted>
  <dcterms:created xsi:type="dcterms:W3CDTF">2022-09-20T07:03:48Z</dcterms:created>
  <dcterms:modified xsi:type="dcterms:W3CDTF">2024-02-27T09:09:54Z</dcterms:modified>
</cp:coreProperties>
</file>